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20.xml" ContentType="application/vnd.openxmlformats-officedocument.presentationml.notesSlide+xml"/>
  <Override PartName="/ppt/tags/tag30.xml" ContentType="application/vnd.openxmlformats-officedocument.presentationml.tags+xml"/>
  <Override PartName="/ppt/notesSlides/notesSlide21.xml" ContentType="application/vnd.openxmlformats-officedocument.presentationml.notesSlide+xml"/>
  <Override PartName="/ppt/tags/tag31.xml" ContentType="application/vnd.openxmlformats-officedocument.presentationml.tags+xml"/>
  <Override PartName="/ppt/notesSlides/notesSlide2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3.xml" ContentType="application/vnd.openxmlformats-officedocument.presentationml.notesSlide+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98" r:id="rId3"/>
    <p:sldId id="320" r:id="rId4"/>
    <p:sldId id="290" r:id="rId5"/>
    <p:sldId id="257" r:id="rId6"/>
    <p:sldId id="301" r:id="rId7"/>
    <p:sldId id="331" r:id="rId8"/>
    <p:sldId id="321" r:id="rId9"/>
    <p:sldId id="302" r:id="rId10"/>
    <p:sldId id="323" r:id="rId11"/>
    <p:sldId id="264" r:id="rId12"/>
    <p:sldId id="319" r:id="rId13"/>
    <p:sldId id="315" r:id="rId14"/>
    <p:sldId id="292" r:id="rId15"/>
    <p:sldId id="294" r:id="rId16"/>
    <p:sldId id="324" r:id="rId17"/>
    <p:sldId id="297" r:id="rId18"/>
    <p:sldId id="260" r:id="rId19"/>
    <p:sldId id="325" r:id="rId20"/>
    <p:sldId id="284" r:id="rId21"/>
    <p:sldId id="330" r:id="rId22"/>
    <p:sldId id="280" r:id="rId23"/>
    <p:sldId id="281" r:id="rId24"/>
    <p:sldId id="326" r:id="rId25"/>
    <p:sldId id="305" r:id="rId26"/>
    <p:sldId id="327" r:id="rId27"/>
    <p:sldId id="328" r:id="rId28"/>
    <p:sldId id="308" r:id="rId29"/>
    <p:sldId id="310" r:id="rId30"/>
    <p:sldId id="311" r:id="rId31"/>
    <p:sldId id="329" r:id="rId32"/>
    <p:sldId id="322" r:id="rId33"/>
    <p:sldId id="314" r:id="rId34"/>
  </p:sldIdLst>
  <p:sldSz cx="9144000" cy="6858000" type="screen4x3"/>
  <p:notesSz cx="7010400" cy="9236075"/>
  <p:custDataLst>
    <p:tags r:id="rId37"/>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D6D"/>
    <a:srgbClr val="696969"/>
    <a:srgbClr val="17BBFD"/>
    <a:srgbClr val="005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9714" autoAdjust="0"/>
  </p:normalViewPr>
  <p:slideViewPr>
    <p:cSldViewPr>
      <p:cViewPr varScale="1">
        <p:scale>
          <a:sx n="115" d="100"/>
          <a:sy n="115" d="100"/>
        </p:scale>
        <p:origin x="2400" y="56"/>
      </p:cViewPr>
      <p:guideLst>
        <p:guide orient="horz" pos="2160"/>
        <p:guide pos="2880"/>
      </p:guideLst>
    </p:cSldViewPr>
  </p:slideViewPr>
  <p:outlineViewPr>
    <p:cViewPr>
      <p:scale>
        <a:sx n="33" d="100"/>
        <a:sy n="33" d="100"/>
      </p:scale>
      <p:origin x="42" y="36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0393D86-47C8-464C-AE84-153222625D42}" type="datetimeFigureOut">
              <a:rPr lang="en-US"/>
              <a:pPr>
                <a:defRPr/>
              </a:pPr>
              <a:t>12/11/2019</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4B639C0E-1087-4D6A-B9DA-E79766E63575}" type="slidenum">
              <a:rPr lang="en-US" altLang="en-US"/>
              <a:pPr>
                <a:defRPr/>
              </a:pPr>
              <a:t>‹#›</a:t>
            </a:fld>
            <a:endParaRPr lang="en-US" altLang="en-US" dirty="0"/>
          </a:p>
        </p:txBody>
      </p:sp>
    </p:spTree>
    <p:extLst>
      <p:ext uri="{BB962C8B-B14F-4D97-AF65-F5344CB8AC3E}">
        <p14:creationId xmlns:p14="http://schemas.microsoft.com/office/powerpoint/2010/main" val="1773583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FEA1101-A452-42EB-B96D-95EC91DF4E9C}" type="datetimeFigureOut">
              <a:rPr lang="en-US"/>
              <a:pPr>
                <a:defRPr/>
              </a:pPr>
              <a:t>12/11/2019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EB8FDEE6-F679-4EC7-B307-7F9075B87185}" type="slidenum">
              <a:rPr lang="en-US" altLang="en-US"/>
              <a:pPr>
                <a:defRPr/>
              </a:pPr>
              <a:t>‹#›</a:t>
            </a:fld>
            <a:endParaRPr lang="en-US" altLang="en-US" dirty="0"/>
          </a:p>
        </p:txBody>
      </p:sp>
    </p:spTree>
    <p:extLst>
      <p:ext uri="{BB962C8B-B14F-4D97-AF65-F5344CB8AC3E}">
        <p14:creationId xmlns:p14="http://schemas.microsoft.com/office/powerpoint/2010/main" val="3868632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8FDEE6-F679-4EC7-B307-7F9075B87185}" type="slidenum">
              <a:rPr lang="en-US" altLang="en-US" smtClean="0"/>
              <a:pPr>
                <a:defRPr/>
              </a:pPr>
              <a:t>1</a:t>
            </a:fld>
            <a:endParaRPr lang="en-US" altLang="en-US" dirty="0"/>
          </a:p>
        </p:txBody>
      </p:sp>
    </p:spTree>
    <p:extLst>
      <p:ext uri="{BB962C8B-B14F-4D97-AF65-F5344CB8AC3E}">
        <p14:creationId xmlns:p14="http://schemas.microsoft.com/office/powerpoint/2010/main" val="30288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6B6D23B-9C53-4BA6-AA0F-4D41623AB879}" type="slidenum">
              <a:rPr lang="en-US" altLang="en-US">
                <a:latin typeface="Calibri" pitchFamily="34" charset="0"/>
              </a:rPr>
              <a:pPr/>
              <a:t>13</a:t>
            </a:fld>
            <a:endParaRPr lang="en-US" altLang="en-US" dirty="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Unallowable Activities include but are not limited to these activities.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F5CBB-87BC-47AE-A507-F8389CE42608}" type="slidenum">
              <a:rPr lang="en-US" altLang="en-US">
                <a:latin typeface="Calibri" pitchFamily="34" charset="0"/>
              </a:rPr>
              <a:pPr/>
              <a:t>14</a:t>
            </a:fld>
            <a:endParaRPr lang="en-US" altLang="en-US" dirty="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8FDEE6-F679-4EC7-B307-7F9075B87185}" type="slidenum">
              <a:rPr lang="en-US" altLang="en-US" smtClean="0"/>
              <a:pPr>
                <a:defRPr/>
              </a:pPr>
              <a:t>15</a:t>
            </a:fld>
            <a:endParaRPr lang="en-US" altLang="en-US" dirty="0"/>
          </a:p>
        </p:txBody>
      </p:sp>
    </p:spTree>
    <p:extLst>
      <p:ext uri="{BB962C8B-B14F-4D97-AF65-F5344CB8AC3E}">
        <p14:creationId xmlns:p14="http://schemas.microsoft.com/office/powerpoint/2010/main" val="1078332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8FDEE6-F679-4EC7-B307-7F9075B87185}" type="slidenum">
              <a:rPr lang="en-US" altLang="en-US" smtClean="0"/>
              <a:pPr>
                <a:defRPr/>
              </a:pPr>
              <a:t>16</a:t>
            </a:fld>
            <a:endParaRPr lang="en-US" altLang="en-US" dirty="0"/>
          </a:p>
        </p:txBody>
      </p:sp>
    </p:spTree>
    <p:extLst>
      <p:ext uri="{BB962C8B-B14F-4D97-AF65-F5344CB8AC3E}">
        <p14:creationId xmlns:p14="http://schemas.microsoft.com/office/powerpoint/2010/main" val="3533514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5941EE-3B85-42BD-84EA-9C54EDC0FB79}" type="slidenum">
              <a:rPr lang="en-US" altLang="en-US">
                <a:latin typeface="Calibri" pitchFamily="34" charset="0"/>
              </a:rPr>
              <a:pPr/>
              <a:t>17</a:t>
            </a:fld>
            <a:endParaRPr lang="en-US" altLang="en-US" dirty="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GFMD will review the requirements for making changes to the budget, our presentation will focus on making programmatic changes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14DDCA-4E16-4545-B22F-7E804B3C8289}" type="slidenum">
              <a:rPr lang="en-US" altLang="en-US">
                <a:latin typeface="Calibri" pitchFamily="34" charset="0"/>
              </a:rPr>
              <a:pPr/>
              <a:t>18</a:t>
            </a:fld>
            <a:endParaRPr lang="en-US" altLang="en-US" dirty="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numbers of the SCs associated with these SCs might vary.  However, these SCs are noted in your award package.  Include OVW’s disclaimer ion publications and materials created with grant funds.  </a:t>
            </a:r>
          </a:p>
          <a:p>
            <a:pPr eaLnBrk="1" hangingPunct="1"/>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These dates are not flexible. If the report is not submitted in GMS on the 31</a:t>
            </a:r>
            <a:r>
              <a:rPr lang="en-US" altLang="en-US" baseline="30000" dirty="0"/>
              <a:t>st</a:t>
            </a:r>
            <a:r>
              <a:rPr lang="en-US" altLang="en-US" dirty="0"/>
              <a:t> day, the system will automatically freeze the funds and they will remain frozen until the over-due report has been submitted.</a:t>
            </a:r>
          </a:p>
          <a:p>
            <a:pPr eaLnBrk="1" hangingPunct="1">
              <a:spcBef>
                <a:spcPct val="0"/>
              </a:spcBef>
            </a:pPr>
            <a:endParaRPr lang="en-US" altLang="en-US" dirty="0"/>
          </a:p>
          <a:p>
            <a:pPr eaLnBrk="1" hangingPunct="1">
              <a:spcBef>
                <a:spcPct val="0"/>
              </a:spcBef>
            </a:pPr>
            <a:r>
              <a:rPr lang="en-US" altLang="en-US" dirty="0"/>
              <a:t>Timely submission of reports – both programmatic and financial – is important!!  A history of late reporting can effect future funding decisions.</a:t>
            </a:r>
          </a:p>
          <a:p>
            <a:pPr eaLnBrk="1" hangingPunct="1">
              <a:spcBef>
                <a:spcPct val="0"/>
              </a:spcBef>
            </a:pPr>
            <a:endParaRPr lang="en-US" altLang="en-US" dirty="0"/>
          </a:p>
          <a:p>
            <a:pPr eaLnBrk="1" hangingPunct="1">
              <a:spcBef>
                <a:spcPct val="0"/>
              </a:spcBef>
            </a:pPr>
            <a:endParaRPr lang="en-US" alt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D807FA-7526-41FA-9E1B-75731B31D6D6}" type="slidenum">
              <a:rPr lang="en-US" altLang="en-US">
                <a:latin typeface="Calibri" pitchFamily="34" charset="0"/>
              </a:rPr>
              <a:pPr/>
              <a:t>22</a:t>
            </a:fld>
            <a:endParaRPr lang="en-US" altLang="en-US" dirty="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POC means Point of Contact, this should be mentioned to grantees.</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A2B0EC-7E08-46BC-BC2B-87CC178153E5}" type="slidenum">
              <a:rPr lang="en-US" altLang="en-US">
                <a:latin typeface="Calibri" pitchFamily="34" charset="0"/>
              </a:rPr>
              <a:pPr/>
              <a:t>23</a:t>
            </a:fld>
            <a:endParaRPr lang="en-US" altLang="en-US" dirty="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9EB8C9-6487-4F68-BEE4-0263502D1895}" type="slidenum">
              <a:rPr lang="en-US" altLang="en-US">
                <a:latin typeface="Times New Roman" pitchFamily="18" charset="0"/>
              </a:rPr>
              <a:pPr/>
              <a:t>25</a:t>
            </a:fld>
            <a:endParaRPr lang="en-US" altLang="en-US" dirty="0">
              <a:latin typeface="Times New Roman" pitchFamily="18"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Know who to call for what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5CB258F-4582-4E23-9113-E9D2F9DEAC25}" type="slidenum">
              <a:rPr lang="en-US" altLang="en-US">
                <a:latin typeface="Calibri" pitchFamily="34" charset="0"/>
              </a:rPr>
              <a:pPr/>
              <a:t>3</a:t>
            </a:fld>
            <a:endParaRPr lang="en-US" altLang="en-US" dirty="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57B29E-B1F4-43A4-B5CF-AA6AB3E9D4BB}" type="slidenum">
              <a:rPr lang="en-US" altLang="en-US">
                <a:latin typeface="Times New Roman" pitchFamily="18" charset="0"/>
              </a:rPr>
              <a:pPr/>
              <a:t>28</a:t>
            </a:fld>
            <a:endParaRPr lang="en-US" altLang="en-US" dirty="0">
              <a:latin typeface="Times New Roman" pitchFamily="18"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Why TA?  The Tribal Governments Program has a number of TA providers.  Advise them to visit the tables of the TA providers to learn more about their programs and how they can assist them with their programs. </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Files should be complete and stored 3 years pass the office close out date</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CF02483-9698-4E15-BD7C-F5662AEC84F0}" type="slidenum">
              <a:rPr lang="en-US" altLang="en-US">
                <a:latin typeface="Times New Roman" pitchFamily="18" charset="0"/>
              </a:rPr>
              <a:pPr/>
              <a:t>29</a:t>
            </a:fld>
            <a:endParaRPr lang="en-US" altLang="en-US" dirty="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8CAEC3-1CA4-4A09-9422-EFB9545A1204}" type="slidenum">
              <a:rPr lang="en-US" altLang="en-US">
                <a:latin typeface="Times New Roman" pitchFamily="18" charset="0"/>
              </a:rPr>
              <a:pPr/>
              <a:t>30</a:t>
            </a:fld>
            <a:endParaRPr lang="en-US" altLang="en-US" dirty="0">
              <a:latin typeface="Times New Roman" pitchFamily="18"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Financial Guide even if you are only responsible for the program aspect of the grant.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r>
              <a:rPr lang="en-US" altLang="en-US" dirty="0"/>
              <a:t>We know you are just starting your award, but be thinking about building capacity for the future of your program and your tribal nation. </a:t>
            </a:r>
          </a:p>
          <a:p>
            <a:pPr eaLnBrk="1" hangingPunct="1">
              <a:spcBef>
                <a:spcPct val="0"/>
              </a:spcBef>
            </a:pPr>
            <a:endParaRPr lang="en-US" altLang="en-US" dirty="0"/>
          </a:p>
          <a:p>
            <a:pPr eaLnBrk="1" hangingPunct="1">
              <a:spcBef>
                <a:spcPct val="0"/>
              </a:spcBef>
            </a:pPr>
            <a:r>
              <a:rPr lang="en-US" altLang="en-US" dirty="0"/>
              <a:t>Relationships are important - Engage your community, local internal and external partners, and survivors - Network with other tribal service providers - Maximize the benefit of TA including Tribal Coalitions in your area by building a relationship with them they are experts than can help – call your Grant Program Specialist</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4E8F32-9C84-4B5B-9D03-0E0D09E6A4DA}" type="slidenum">
              <a:rPr lang="en-US" altLang="en-US">
                <a:latin typeface="Calibri" pitchFamily="34" charset="0"/>
              </a:rPr>
              <a:pPr/>
              <a:t>32</a:t>
            </a:fld>
            <a:endParaRPr lang="en-US" altLang="en-US"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170C93-BFCD-420F-BC18-2BDE42E5044C}" type="slidenum">
              <a:rPr lang="en-US" altLang="en-US">
                <a:latin typeface="Calibri" pitchFamily="34" charset="0"/>
              </a:rPr>
              <a:pPr/>
              <a:t>4</a:t>
            </a:fld>
            <a:endParaRPr lang="en-US" altLang="en-US"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704426F-106D-47B7-8BF4-79B3915E534E}" type="slidenum">
              <a:rPr lang="en-US" altLang="en-US">
                <a:latin typeface="Calibri" pitchFamily="34" charset="0"/>
              </a:rPr>
              <a:pPr/>
              <a:t>5</a:t>
            </a:fld>
            <a:endParaRPr lang="en-US" altLang="en-US"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8022DA-3820-4A30-AF87-5C219BAD5EDC}" type="slidenum">
              <a:rPr lang="en-US" altLang="en-US">
                <a:latin typeface="Calibri" pitchFamily="34" charset="0"/>
              </a:rPr>
              <a:pPr/>
              <a:t>6</a:t>
            </a:fld>
            <a:endParaRPr lang="en-US" altLang="en-US"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8022DA-3820-4A30-AF87-5C219BAD5EDC}" type="slidenum">
              <a:rPr lang="en-US" altLang="en-US">
                <a:latin typeface="Calibri" pitchFamily="34" charset="0"/>
              </a:rPr>
              <a:pPr/>
              <a:t>7</a:t>
            </a:fld>
            <a:endParaRPr lang="en-US" altLang="en-US" dirty="0">
              <a:latin typeface="Calibri" pitchFamily="34" charset="0"/>
            </a:endParaRPr>
          </a:p>
        </p:txBody>
      </p:sp>
    </p:spTree>
    <p:extLst>
      <p:ext uri="{BB962C8B-B14F-4D97-AF65-F5344CB8AC3E}">
        <p14:creationId xmlns:p14="http://schemas.microsoft.com/office/powerpoint/2010/main" val="278267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A8640C-DE76-42BC-A084-802D0E8AFE9B}" type="slidenum">
              <a:rPr lang="en-US" altLang="en-US">
                <a:latin typeface="Calibri" pitchFamily="34" charset="0"/>
              </a:rPr>
              <a:pPr/>
              <a:t>8</a:t>
            </a:fld>
            <a:endParaRPr lang="en-US" altLang="en-US"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0D4A3F-2F6C-4016-9FC6-36A8AA8C6956}" type="slidenum">
              <a:rPr lang="en-US" altLang="en-US">
                <a:latin typeface="Calibri" pitchFamily="34" charset="0"/>
              </a:rPr>
              <a:pPr/>
              <a:t>11</a:t>
            </a:fld>
            <a:endParaRPr lang="en-US" altLang="en-US" dirty="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9647EE-97CB-4635-8230-6B3CDB74B704}" type="slidenum">
              <a:rPr lang="en-US" altLang="en-US">
                <a:latin typeface="Calibri" pitchFamily="34" charset="0"/>
              </a:rPr>
              <a:pPr/>
              <a:t>12</a:t>
            </a:fld>
            <a:endParaRPr lang="en-US" altLang="en-US"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E48958BF-B1E1-4281-A9F3-C4A3ECDC32FE}" type="datetimeFigureOut">
              <a:rPr lang="en-US"/>
              <a:pPr>
                <a:defRPr/>
              </a:pPr>
              <a:t>12/11/2019</a:t>
            </a:fld>
            <a:endParaRPr lang="en-US" dirty="0"/>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dirty="0"/>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smtClean="0">
                <a:solidFill>
                  <a:srgbClr val="FFFFFF"/>
                </a:solidFill>
              </a:defRPr>
            </a:lvl1pPr>
          </a:lstStyle>
          <a:p>
            <a:pPr>
              <a:defRPr/>
            </a:pPr>
            <a:fld id="{E9A7ECDA-8205-4ECE-A353-787F3F107E27}" type="slidenum">
              <a:rPr lang="en-US" altLang="en-US"/>
              <a:pPr>
                <a:defRPr/>
              </a:pPr>
              <a:t>‹#›</a:t>
            </a:fld>
            <a:endParaRPr lang="en-US" altLang="en-US" dirty="0"/>
          </a:p>
        </p:txBody>
      </p:sp>
    </p:spTree>
    <p:extLst>
      <p:ext uri="{BB962C8B-B14F-4D97-AF65-F5344CB8AC3E}">
        <p14:creationId xmlns:p14="http://schemas.microsoft.com/office/powerpoint/2010/main" val="26062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E85CB9CD-210B-4A92-93B3-83A5CD03AB9C}" type="datetimeFigureOut">
              <a:rPr lang="en-US"/>
              <a:pPr>
                <a:defRPr/>
              </a:pPr>
              <a:t>12/11/2019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448DBA23-7636-4348-BEF4-47DA5E03D086}" type="slidenum">
              <a:rPr lang="en-US" altLang="en-US"/>
              <a:pPr>
                <a:defRPr/>
              </a:pPr>
              <a:t>‹#›</a:t>
            </a:fld>
            <a:endParaRPr lang="en-US" altLang="en-US" dirty="0"/>
          </a:p>
        </p:txBody>
      </p:sp>
    </p:spTree>
    <p:extLst>
      <p:ext uri="{BB962C8B-B14F-4D97-AF65-F5344CB8AC3E}">
        <p14:creationId xmlns:p14="http://schemas.microsoft.com/office/powerpoint/2010/main" val="352086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E038545-5D08-4F1E-8F27-C191FDEDC7BF}" type="datetimeFigureOut">
              <a:rPr lang="en-US"/>
              <a:pPr>
                <a:defRPr/>
              </a:pPr>
              <a:t>12/11/2019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5ECAEEF-BB90-4A86-8FC6-C69D1BE2B79C}" type="slidenum">
              <a:rPr lang="en-US" altLang="en-US"/>
              <a:pPr>
                <a:defRPr/>
              </a:pPr>
              <a:t>‹#›</a:t>
            </a:fld>
            <a:endParaRPr lang="en-US" altLang="en-US" dirty="0"/>
          </a:p>
        </p:txBody>
      </p:sp>
    </p:spTree>
    <p:extLst>
      <p:ext uri="{BB962C8B-B14F-4D97-AF65-F5344CB8AC3E}">
        <p14:creationId xmlns:p14="http://schemas.microsoft.com/office/powerpoint/2010/main" val="305355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DC3C1303-4879-4145-947B-A7B9923F82D3}" type="datetimeFigureOut">
              <a:rPr lang="en-US"/>
              <a:pPr>
                <a:defRPr/>
              </a:pPr>
              <a:t>12/11/2019</a:t>
            </a:fld>
            <a:endParaRPr lang="en-US" dirty="0"/>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01F32FE6-C6B8-4042-AF46-A908B7786608}" type="slidenum">
              <a:rPr lang="en-US" altLang="en-US"/>
              <a:pPr>
                <a:defRPr/>
              </a:pPr>
              <a:t>‹#›</a:t>
            </a:fld>
            <a:endParaRPr lang="en-US" altLang="en-US" dirty="0"/>
          </a:p>
        </p:txBody>
      </p:sp>
    </p:spTree>
    <p:extLst>
      <p:ext uri="{BB962C8B-B14F-4D97-AF65-F5344CB8AC3E}">
        <p14:creationId xmlns:p14="http://schemas.microsoft.com/office/powerpoint/2010/main" val="355797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1A170E74-EDCE-4D5B-86CF-E3097CC490FB}" type="datetimeFigureOut">
              <a:rPr lang="en-US"/>
              <a:pPr>
                <a:defRPr/>
              </a:pPr>
              <a:t>12/11/2019</a:t>
            </a:fld>
            <a:endParaRPr lang="en-US" dirty="0"/>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dirty="0"/>
          </a:p>
        </p:txBody>
      </p:sp>
      <p:sp>
        <p:nvSpPr>
          <p:cNvPr id="10" name="Slide Number Placeholder 5"/>
          <p:cNvSpPr>
            <a:spLocks noGrp="1"/>
          </p:cNvSpPr>
          <p:nvPr>
            <p:ph type="sldNum" sz="quarter" idx="12"/>
          </p:nvPr>
        </p:nvSpPr>
        <p:spPr>
          <a:xfrm>
            <a:off x="8450263" y="809625"/>
            <a:ext cx="503237" cy="300038"/>
          </a:xfrm>
        </p:spPr>
        <p:txBody>
          <a:bodyPr/>
          <a:lstStyle>
            <a:lvl1pPr>
              <a:defRPr smtClean="0"/>
            </a:lvl1pPr>
          </a:lstStyle>
          <a:p>
            <a:pPr>
              <a:defRPr/>
            </a:pPr>
            <a:fld id="{D00D607C-E6EF-4B34-A75B-C7DD602306C4}" type="slidenum">
              <a:rPr lang="en-US" altLang="en-US"/>
              <a:pPr>
                <a:defRPr/>
              </a:pPr>
              <a:t>‹#›</a:t>
            </a:fld>
            <a:endParaRPr lang="en-US" altLang="en-US" dirty="0"/>
          </a:p>
        </p:txBody>
      </p:sp>
    </p:spTree>
    <p:extLst>
      <p:ext uri="{BB962C8B-B14F-4D97-AF65-F5344CB8AC3E}">
        <p14:creationId xmlns:p14="http://schemas.microsoft.com/office/powerpoint/2010/main" val="10708002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79D98B0-71A7-49CE-944E-90841BFF5945}" type="datetimeFigureOut">
              <a:rPr lang="en-US"/>
              <a:pPr>
                <a:defRPr/>
              </a:pPr>
              <a:t>12/11/2019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AC7C51D9-8C75-4892-BD2E-80D81BF310B4}" type="slidenum">
              <a:rPr lang="en-US" altLang="en-US"/>
              <a:pPr>
                <a:defRPr/>
              </a:pPr>
              <a:t>‹#›</a:t>
            </a:fld>
            <a:endParaRPr lang="en-US" altLang="en-US" dirty="0"/>
          </a:p>
        </p:txBody>
      </p:sp>
    </p:spTree>
    <p:extLst>
      <p:ext uri="{BB962C8B-B14F-4D97-AF65-F5344CB8AC3E}">
        <p14:creationId xmlns:p14="http://schemas.microsoft.com/office/powerpoint/2010/main" val="1310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99D59DF0-A177-4AB7-B9C7-7E3AE94565D2}" type="datetimeFigureOut">
              <a:rPr lang="en-US"/>
              <a:pPr>
                <a:defRPr/>
              </a:pPr>
              <a:t>12/11/2019</a:t>
            </a:fld>
            <a:endParaRPr lang="en-US" dirty="0"/>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dirty="0"/>
          </a:p>
        </p:txBody>
      </p:sp>
      <p:sp>
        <p:nvSpPr>
          <p:cNvPr id="9" name="Slide Number Placeholder 8"/>
          <p:cNvSpPr>
            <a:spLocks noGrp="1"/>
          </p:cNvSpPr>
          <p:nvPr>
            <p:ph type="sldNum" sz="quarter" idx="12"/>
          </p:nvPr>
        </p:nvSpPr>
        <p:spPr>
          <a:xfrm>
            <a:off x="7589838" y="6483350"/>
            <a:ext cx="503237" cy="301625"/>
          </a:xfrm>
        </p:spPr>
        <p:txBody>
          <a:bodyPr/>
          <a:lstStyle>
            <a:lvl1pPr>
              <a:defRPr smtClean="0"/>
            </a:lvl1pPr>
          </a:lstStyle>
          <a:p>
            <a:pPr>
              <a:defRPr/>
            </a:pPr>
            <a:fld id="{A5E3A60B-FB6A-4490-8AD8-A2790DB87ED3}" type="slidenum">
              <a:rPr lang="en-US" altLang="en-US"/>
              <a:pPr>
                <a:defRPr/>
              </a:pPr>
              <a:t>‹#›</a:t>
            </a:fld>
            <a:endParaRPr lang="en-US" altLang="en-US" dirty="0"/>
          </a:p>
        </p:txBody>
      </p:sp>
    </p:spTree>
    <p:extLst>
      <p:ext uri="{BB962C8B-B14F-4D97-AF65-F5344CB8AC3E}">
        <p14:creationId xmlns:p14="http://schemas.microsoft.com/office/powerpoint/2010/main" val="223869942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3DC6B17A-A298-4119-9CAC-8B1956EB2B8D}" type="datetimeFigureOut">
              <a:rPr lang="en-US"/>
              <a:pPr>
                <a:defRPr/>
              </a:pPr>
              <a:t>12/11/2019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8F09522-C737-435D-BC13-FD1897B5C047}" type="slidenum">
              <a:rPr lang="en-US" altLang="en-US"/>
              <a:pPr>
                <a:defRPr/>
              </a:pPr>
              <a:t>‹#›</a:t>
            </a:fld>
            <a:endParaRPr lang="en-US" altLang="en-US" dirty="0"/>
          </a:p>
        </p:txBody>
      </p:sp>
    </p:spTree>
    <p:extLst>
      <p:ext uri="{BB962C8B-B14F-4D97-AF65-F5344CB8AC3E}">
        <p14:creationId xmlns:p14="http://schemas.microsoft.com/office/powerpoint/2010/main" val="158584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30BFD50-7159-4992-9DCD-9C4100EF1C6A}" type="datetimeFigureOut">
              <a:rPr lang="en-US"/>
              <a:pPr>
                <a:defRPr/>
              </a:pPr>
              <a:t>12/11/2019</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C4EBA6A8-8502-4372-BB65-9AB5469AAB67}" type="slidenum">
              <a:rPr lang="en-US" altLang="en-US"/>
              <a:pPr>
                <a:defRPr/>
              </a:pPr>
              <a:t>‹#›</a:t>
            </a:fld>
            <a:endParaRPr lang="en-US" altLang="en-US" dirty="0"/>
          </a:p>
        </p:txBody>
      </p:sp>
    </p:spTree>
    <p:extLst>
      <p:ext uri="{BB962C8B-B14F-4D97-AF65-F5344CB8AC3E}">
        <p14:creationId xmlns:p14="http://schemas.microsoft.com/office/powerpoint/2010/main" val="233308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F2A9A0D0-2F66-44A1-8F20-77894DB55CAE}" type="datetimeFigureOut">
              <a:rPr lang="en-US"/>
              <a:pPr>
                <a:defRPr/>
              </a:pPr>
              <a:t>12/11/2019</a:t>
            </a:fld>
            <a:endParaRPr lang="en-US" dirty="0"/>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dirty="0"/>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9012F82C-1A50-45ED-84AC-07FF6A90364A}" type="slidenum">
              <a:rPr lang="en-US" altLang="en-US"/>
              <a:pPr>
                <a:defRPr/>
              </a:pPr>
              <a:t>‹#›</a:t>
            </a:fld>
            <a:endParaRPr lang="en-US" altLang="en-US" dirty="0"/>
          </a:p>
        </p:txBody>
      </p:sp>
    </p:spTree>
    <p:extLst>
      <p:ext uri="{BB962C8B-B14F-4D97-AF65-F5344CB8AC3E}">
        <p14:creationId xmlns:p14="http://schemas.microsoft.com/office/powerpoint/2010/main" val="371154747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1125697A-FDE9-48F8-82F7-5DEA92F956FD}" type="datetimeFigureOut">
              <a:rPr lang="en-US"/>
              <a:pPr>
                <a:defRPr/>
              </a:pPr>
              <a:t>12/11/2019</a:t>
            </a:fld>
            <a:endParaRPr lang="en-US" dirty="0"/>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dirty="0"/>
          </a:p>
        </p:txBody>
      </p:sp>
      <p:sp>
        <p:nvSpPr>
          <p:cNvPr id="7" name="Slide Number Placeholder 6"/>
          <p:cNvSpPr>
            <a:spLocks noGrp="1"/>
          </p:cNvSpPr>
          <p:nvPr>
            <p:ph type="sldNum" sz="quarter" idx="12"/>
          </p:nvPr>
        </p:nvSpPr>
        <p:spPr>
          <a:xfrm>
            <a:off x="8216900" y="6556375"/>
            <a:ext cx="366713" cy="301625"/>
          </a:xfrm>
        </p:spPr>
        <p:txBody>
          <a:bodyPr/>
          <a:lstStyle>
            <a:lvl1pPr>
              <a:defRPr sz="900" smtClean="0"/>
            </a:lvl1pPr>
          </a:lstStyle>
          <a:p>
            <a:pPr>
              <a:defRPr/>
            </a:pPr>
            <a:fld id="{D436B93D-D62F-49D2-AF96-57978FA85188}" type="slidenum">
              <a:rPr lang="en-US" altLang="en-US"/>
              <a:pPr>
                <a:defRPr/>
              </a:pPr>
              <a:t>‹#›</a:t>
            </a:fld>
            <a:endParaRPr lang="en-US" altLang="en-US" dirty="0"/>
          </a:p>
        </p:txBody>
      </p:sp>
    </p:spTree>
    <p:extLst>
      <p:ext uri="{BB962C8B-B14F-4D97-AF65-F5344CB8AC3E}">
        <p14:creationId xmlns:p14="http://schemas.microsoft.com/office/powerpoint/2010/main" val="424600118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78C4EA74-4706-4BC6-9ABB-227722DE7246}" type="datetimeFigureOut">
              <a:rPr lang="en-US"/>
              <a:pPr>
                <a:defRPr/>
              </a:pPr>
              <a:t>12/11/2019</a:t>
            </a:fld>
            <a:endParaRPr lang="en-US" dirty="0"/>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dirty="0"/>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latin typeface="Century Gothic" pitchFamily="34" charset="0"/>
              </a:defRPr>
            </a:lvl1pPr>
          </a:lstStyle>
          <a:p>
            <a:pPr>
              <a:defRPr/>
            </a:pPr>
            <a:fld id="{104A8C27-8C50-4CC9-A167-027CC4CEDEEC}"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02" r:id="rId4"/>
    <p:sldLayoutId id="2147483710" r:id="rId5"/>
    <p:sldLayoutId id="2147483703" r:id="rId6"/>
    <p:sldLayoutId id="2147483704" r:id="rId7"/>
    <p:sldLayoutId id="2147483711" r:id="rId8"/>
    <p:sldLayoutId id="2147483712" r:id="rId9"/>
    <p:sldLayoutId id="2147483705" r:id="rId10"/>
    <p:sldLayoutId id="2147483706"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anose="020B0502020202020204" pitchFamily="34" charset="0"/>
        </a:defRPr>
      </a:lvl2pPr>
      <a:lvl3pPr marL="484188" indent="-484188" algn="l" rtl="0" eaLnBrk="0" fontAlgn="base" hangingPunct="0">
        <a:spcBef>
          <a:spcPct val="0"/>
        </a:spcBef>
        <a:spcAft>
          <a:spcPct val="0"/>
        </a:spcAft>
        <a:defRPr sz="4200">
          <a:solidFill>
            <a:srgbClr val="FF5C9C"/>
          </a:solidFill>
          <a:latin typeface="Century Gothic" panose="020B0502020202020204" pitchFamily="34" charset="0"/>
        </a:defRPr>
      </a:lvl3pPr>
      <a:lvl4pPr marL="484188" indent="-484188" algn="l" rtl="0" eaLnBrk="0" fontAlgn="base" hangingPunct="0">
        <a:spcBef>
          <a:spcPct val="0"/>
        </a:spcBef>
        <a:spcAft>
          <a:spcPct val="0"/>
        </a:spcAft>
        <a:defRPr sz="4200">
          <a:solidFill>
            <a:srgbClr val="FF5C9C"/>
          </a:solidFill>
          <a:latin typeface="Century Gothic" panose="020B0502020202020204" pitchFamily="34" charset="0"/>
        </a:defRPr>
      </a:lvl4pPr>
      <a:lvl5pPr marL="484188" indent="-484188" algn="l" rtl="0" eaLnBrk="0" fontAlgn="base" hangingPunct="0">
        <a:spcBef>
          <a:spcPct val="0"/>
        </a:spcBef>
        <a:spcAft>
          <a:spcPct val="0"/>
        </a:spcAft>
        <a:defRPr sz="4200">
          <a:solidFill>
            <a:srgbClr val="FF5C9C"/>
          </a:solidFill>
          <a:latin typeface="Century Gothic" panose="020B0502020202020204" pitchFamily="34" charset="0"/>
        </a:defRPr>
      </a:lvl5pPr>
      <a:lvl6pPr marL="941388" indent="-484188" algn="l" rtl="0" fontAlgn="base">
        <a:spcBef>
          <a:spcPct val="0"/>
        </a:spcBef>
        <a:spcAft>
          <a:spcPct val="0"/>
        </a:spcAft>
        <a:defRPr sz="4200">
          <a:solidFill>
            <a:srgbClr val="FF5C9C"/>
          </a:solidFill>
          <a:latin typeface="Century Gothic" panose="020B0502020202020204" pitchFamily="34" charset="0"/>
        </a:defRPr>
      </a:lvl6pPr>
      <a:lvl7pPr marL="1398588" indent="-484188" algn="l" rtl="0" fontAlgn="base">
        <a:spcBef>
          <a:spcPct val="0"/>
        </a:spcBef>
        <a:spcAft>
          <a:spcPct val="0"/>
        </a:spcAft>
        <a:defRPr sz="4200">
          <a:solidFill>
            <a:srgbClr val="FF5C9C"/>
          </a:solidFill>
          <a:latin typeface="Century Gothic" panose="020B0502020202020204" pitchFamily="34" charset="0"/>
        </a:defRPr>
      </a:lvl7pPr>
      <a:lvl8pPr marL="1855788" indent="-484188" algn="l" rtl="0" fontAlgn="base">
        <a:spcBef>
          <a:spcPct val="0"/>
        </a:spcBef>
        <a:spcAft>
          <a:spcPct val="0"/>
        </a:spcAft>
        <a:defRPr sz="4200">
          <a:solidFill>
            <a:srgbClr val="FF5C9C"/>
          </a:solidFill>
          <a:latin typeface="Century Gothic" panose="020B0502020202020204" pitchFamily="34" charset="0"/>
        </a:defRPr>
      </a:lvl8pPr>
      <a:lvl9pPr marL="2312988" indent="-484188" algn="l" rtl="0" fontAlgn="base">
        <a:spcBef>
          <a:spcPct val="0"/>
        </a:spcBef>
        <a:spcAft>
          <a:spcPct val="0"/>
        </a:spcAft>
        <a:defRPr sz="4200">
          <a:solidFill>
            <a:srgbClr val="FF5C9C"/>
          </a:solidFill>
          <a:latin typeface="Century Gothic" panose="020B0502020202020204"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notesSlide" Target="../notesSlides/notesSlide18.xml"/><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17.jpeg"/><Relationship Id="rId11" Type="http://schemas.openxmlformats.org/officeDocument/2006/relationships/image" Target="../media/image22.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hyperlink" Target="mailto:OVW.GMSSupport@usdoj.gov" TargetMode="External"/><Relationship Id="rId4" Type="http://schemas.openxmlformats.org/officeDocument/2006/relationships/hyperlink" Target="mailto:OVW.GFMD@usdoj.gov"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vawamei@usm.maine.edu" TargetMode="Externa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hyperlink" Target="http://muskie.usm.maine.edu/vawamei"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ojp.gov/about/pdfs/gprsuserguide.pdf" TargetMode="Externa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hyperlink" Target="https://harvester.census.gov/facweb/"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gradFill>
            <a:gsLst>
              <a:gs pos="0">
                <a:srgbClr val="474747"/>
              </a:gs>
              <a:gs pos="60001">
                <a:srgbClr val="626262"/>
              </a:gs>
              <a:gs pos="100000">
                <a:srgbClr val="8C8C8C"/>
              </a:gs>
            </a:gsLst>
            <a:lin ang="5400000" scaled="0"/>
          </a:gradFill>
          <a:ln>
            <a:solidFill>
              <a:schemeClr val="accent5"/>
            </a:solidFill>
          </a:ln>
        </p:spPr>
        <p:txBody>
          <a:bodyPr>
            <a:normAutofit/>
          </a:bodyPr>
          <a:lstStyle/>
          <a:p>
            <a:pPr marL="484632" indent="0" algn="ctr" eaLnBrk="1" fontAlgn="auto" hangingPunct="1">
              <a:spcAft>
                <a:spcPts val="0"/>
              </a:spcAft>
              <a:defRPr/>
            </a:pPr>
            <a:r>
              <a:rPr lang="en-US" sz="4000" b="1" dirty="0">
                <a:ln w="6350">
                  <a:noFill/>
                </a:ln>
                <a:solidFill>
                  <a:schemeClr val="tx1"/>
                </a:solidFill>
                <a:effectLst/>
              </a:rPr>
              <a:t>Managing Your New Tribal Governments Program Award</a:t>
            </a:r>
          </a:p>
        </p:txBody>
      </p:sp>
      <p:sp>
        <p:nvSpPr>
          <p:cNvPr id="3" name="Subtitle 2"/>
          <p:cNvSpPr>
            <a:spLocks noGrp="1"/>
          </p:cNvSpPr>
          <p:nvPr>
            <p:ph type="subTitle" idx="1"/>
          </p:nvPr>
        </p:nvSpPr>
        <p:spPr>
          <a:xfrm>
            <a:off x="609600" y="2246313"/>
            <a:ext cx="8062912" cy="2778920"/>
          </a:xfrm>
          <a:extLst/>
        </p:spPr>
        <p:txBody>
          <a:bodyPr>
            <a:noAutofit/>
          </a:bodyPr>
          <a:lstStyle/>
          <a:p>
            <a:pPr algn="ctr" eaLnBrk="1" fontAlgn="auto" hangingPunct="1">
              <a:spcAft>
                <a:spcPts val="0"/>
              </a:spcAft>
              <a:buFont typeface="Wingdings 2"/>
              <a:buNone/>
              <a:defRPr/>
            </a:pPr>
            <a:endParaRPr lang="en-US" sz="2400" b="1" dirty="0"/>
          </a:p>
          <a:p>
            <a:pPr algn="ctr" eaLnBrk="1" fontAlgn="auto" hangingPunct="1">
              <a:spcAft>
                <a:spcPts val="0"/>
              </a:spcAft>
              <a:buFont typeface="Wingdings 2"/>
              <a:buNone/>
              <a:defRPr/>
            </a:pPr>
            <a:r>
              <a:rPr lang="en-US" sz="2200" dirty="0"/>
              <a:t>Presented by the </a:t>
            </a:r>
          </a:p>
          <a:p>
            <a:pPr algn="ctr" eaLnBrk="1" fontAlgn="auto" hangingPunct="1">
              <a:spcAft>
                <a:spcPts val="0"/>
              </a:spcAft>
              <a:buFont typeface="Wingdings 2"/>
              <a:buNone/>
              <a:defRPr/>
            </a:pPr>
            <a:r>
              <a:rPr lang="en-US" sz="2200" b="1" dirty="0"/>
              <a:t>James A. Smith,</a:t>
            </a:r>
          </a:p>
          <a:p>
            <a:pPr algn="ctr" eaLnBrk="1" fontAlgn="auto" hangingPunct="1">
              <a:spcAft>
                <a:spcPts val="0"/>
              </a:spcAft>
              <a:buFont typeface="Wingdings 2"/>
              <a:buNone/>
              <a:defRPr/>
            </a:pPr>
            <a:r>
              <a:rPr lang="en-US" sz="2200" dirty="0"/>
              <a:t>OVW Grant Program Manager</a:t>
            </a:r>
          </a:p>
          <a:p>
            <a:pPr algn="ctr" eaLnBrk="1" fontAlgn="auto" hangingPunct="1">
              <a:spcAft>
                <a:spcPts val="0"/>
              </a:spcAft>
              <a:defRPr/>
            </a:pPr>
            <a:r>
              <a:rPr lang="en-US" sz="2000" b="1" dirty="0"/>
              <a:t>2019 Coordinated Tribal Assistance Solicitation (CTAS) Orientation</a:t>
            </a:r>
          </a:p>
          <a:p>
            <a:pPr algn="ctr" eaLnBrk="1" fontAlgn="auto" hangingPunct="1">
              <a:spcAft>
                <a:spcPts val="0"/>
              </a:spcAft>
              <a:defRPr/>
            </a:pPr>
            <a:r>
              <a:rPr lang="en-US" sz="2200" dirty="0"/>
              <a:t>Hyatt Regency Tamaya Resort on the Santa Ana Pueblo </a:t>
            </a:r>
            <a:endParaRPr lang="en-US" sz="2200" b="1" dirty="0"/>
          </a:p>
          <a:p>
            <a:pPr algn="ctr" eaLnBrk="1" fontAlgn="auto" hangingPunct="1">
              <a:spcAft>
                <a:spcPts val="0"/>
              </a:spcAft>
              <a:buFont typeface="Wingdings 2"/>
              <a:buNone/>
              <a:defRPr/>
            </a:pPr>
            <a:r>
              <a:rPr lang="en-US" sz="2200" b="1" dirty="0"/>
              <a:t>December 3, 2019</a:t>
            </a:r>
          </a:p>
        </p:txBody>
      </p:sp>
      <p:pic>
        <p:nvPicPr>
          <p:cNvPr id="4" name="Picture 3"/>
          <p:cNvPicPr>
            <a:picLocks noChangeAspect="1"/>
          </p:cNvPicPr>
          <p:nvPr/>
        </p:nvPicPr>
        <p:blipFill>
          <a:blip r:embed="rId4">
            <a:extLst/>
          </a:blip>
          <a:stretch>
            <a:fillRect/>
          </a:stretch>
        </p:blipFill>
        <p:spPr>
          <a:xfrm>
            <a:off x="2286000" y="4952999"/>
            <a:ext cx="1600200" cy="1843985"/>
          </a:xfrm>
          <a:prstGeom prst="rect">
            <a:avLst/>
          </a:prstGeom>
          <a:ln>
            <a:noFill/>
          </a:ln>
          <a:effectLst>
            <a:softEdge rad="112500"/>
          </a:effectLst>
        </p:spPr>
      </p:pic>
      <p:pic>
        <p:nvPicPr>
          <p:cNvPr id="5" name="Picture 4"/>
          <p:cNvPicPr>
            <a:picLocks noChangeAspect="1"/>
          </p:cNvPicPr>
          <p:nvPr/>
        </p:nvPicPr>
        <p:blipFill>
          <a:blip r:embed="rId5">
            <a:extLst/>
          </a:blip>
          <a:stretch>
            <a:fillRect/>
          </a:stretch>
        </p:blipFill>
        <p:spPr>
          <a:xfrm>
            <a:off x="3657600" y="4952999"/>
            <a:ext cx="1509609" cy="1876928"/>
          </a:xfrm>
          <a:prstGeom prst="rect">
            <a:avLst/>
          </a:prstGeom>
          <a:ln>
            <a:noFill/>
          </a:ln>
          <a:effectLst>
            <a:softEdge rad="112500"/>
          </a:effectLst>
        </p:spPr>
      </p:pic>
      <p:pic>
        <p:nvPicPr>
          <p:cNvPr id="6" name="Picture 5"/>
          <p:cNvPicPr>
            <a:picLocks noChangeAspect="1"/>
          </p:cNvPicPr>
          <p:nvPr/>
        </p:nvPicPr>
        <p:blipFill>
          <a:blip r:embed="rId6">
            <a:extLst/>
          </a:blip>
          <a:stretch>
            <a:fillRect/>
          </a:stretch>
        </p:blipFill>
        <p:spPr>
          <a:xfrm>
            <a:off x="4953000" y="4959015"/>
            <a:ext cx="1490559" cy="1864895"/>
          </a:xfrm>
          <a:prstGeom prst="rect">
            <a:avLst/>
          </a:prstGeom>
          <a:ln>
            <a:noFill/>
          </a:ln>
          <a:effectLst>
            <a:softEdge rad="112500"/>
          </a:effectLst>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b="1" dirty="0">
                <a:ln>
                  <a:noFill/>
                </a:ln>
                <a:solidFill>
                  <a:schemeClr val="tx1"/>
                </a:solidFill>
                <a:effectLst/>
                <a:latin typeface="Arial Black" panose="020B0A04020102020204" pitchFamily="34" charset="0"/>
              </a:rPr>
              <a:t>TGP… Cont’d</a:t>
            </a:r>
          </a:p>
        </p:txBody>
      </p:sp>
      <p:sp>
        <p:nvSpPr>
          <p:cNvPr id="16387" name="Rectangle 3"/>
          <p:cNvSpPr>
            <a:spLocks noGrp="1"/>
          </p:cNvSpPr>
          <p:nvPr>
            <p:ph type="body" idx="4294967295"/>
          </p:nvPr>
        </p:nvSpPr>
        <p:spPr/>
        <p:txBody>
          <a:bodyPr/>
          <a:lstStyle/>
          <a:p>
            <a:pPr eaLnBrk="1" hangingPunct="1">
              <a:buClr>
                <a:schemeClr val="accent5"/>
              </a:buClr>
            </a:pPr>
            <a:r>
              <a:rPr lang="en-US" altLang="en-US" sz="2800" b="1" dirty="0"/>
              <a:t>Is a discretionary grant program</a:t>
            </a:r>
          </a:p>
          <a:p>
            <a:pPr eaLnBrk="1" hangingPunct="1">
              <a:buClr>
                <a:schemeClr val="accent5"/>
              </a:buClr>
            </a:pPr>
            <a:r>
              <a:rPr lang="en-US" altLang="en-US" sz="2800" b="1" dirty="0"/>
              <a:t>Like all grant programs, has a number of special conditions, restrictions, limitations and polices. </a:t>
            </a:r>
          </a:p>
          <a:p>
            <a:pPr eaLnBrk="1" hangingPunct="1"/>
            <a:endParaRPr lang="en-US" alt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484632" indent="0" algn="ctr" eaLnBrk="1" fontAlgn="auto" hangingPunct="1">
              <a:spcAft>
                <a:spcPts val="0"/>
              </a:spcAft>
              <a:defRPr/>
            </a:pPr>
            <a:r>
              <a:rPr lang="en-US" sz="3600" b="1" dirty="0">
                <a:ln w="6350">
                  <a:noFill/>
                </a:ln>
                <a:solidFill>
                  <a:schemeClr val="tx1"/>
                </a:solidFill>
                <a:effectLst/>
                <a:latin typeface="Arial Black" panose="020B0A04020102020204" pitchFamily="34" charset="0"/>
              </a:rPr>
              <a:t>General OVW Grant Program Requirements</a:t>
            </a:r>
          </a:p>
        </p:txBody>
      </p:sp>
      <p:sp>
        <p:nvSpPr>
          <p:cNvPr id="6" name="Content Placeholder 5"/>
          <p:cNvSpPr>
            <a:spLocks noGrp="1"/>
          </p:cNvSpPr>
          <p:nvPr>
            <p:ph idx="1"/>
          </p:nvPr>
        </p:nvSpPr>
        <p:spPr>
          <a:xfrm>
            <a:off x="457200" y="1882775"/>
            <a:ext cx="8229600" cy="4572000"/>
          </a:xfrm>
        </p:spPr>
        <p:txBody>
          <a:bodyPr>
            <a:normAutofit fontScale="77500" lnSpcReduction="20000"/>
          </a:bodyPr>
          <a:lstStyle/>
          <a:p>
            <a:pPr marL="448056" indent="-384048" eaLnBrk="1" fontAlgn="auto" hangingPunct="1">
              <a:spcAft>
                <a:spcPts val="0"/>
              </a:spcAft>
              <a:buClr>
                <a:schemeClr val="accent5"/>
              </a:buClr>
              <a:buFont typeface="Wingdings 2"/>
              <a:buChar char=""/>
              <a:defRPr/>
            </a:pPr>
            <a:r>
              <a:rPr lang="en-US" sz="2800" b="1" dirty="0"/>
              <a:t>OVW and the grantee agree on the specific activities that will be supported with grant funds</a:t>
            </a:r>
          </a:p>
          <a:p>
            <a:pPr marL="448056" indent="-384048" eaLnBrk="1" fontAlgn="auto" hangingPunct="1">
              <a:spcAft>
                <a:spcPts val="0"/>
              </a:spcAft>
              <a:buClr>
                <a:schemeClr val="accent5"/>
              </a:buClr>
              <a:buFont typeface="Wingdings 2"/>
              <a:buChar char=""/>
              <a:defRPr/>
            </a:pPr>
            <a:r>
              <a:rPr lang="en-US" sz="2800" b="1" dirty="0"/>
              <a:t>OVW and the grantee agree on a detailed, itemized budget </a:t>
            </a:r>
          </a:p>
          <a:p>
            <a:pPr marL="448056" indent="-384048" eaLnBrk="1" fontAlgn="auto" hangingPunct="1">
              <a:spcAft>
                <a:spcPts val="0"/>
              </a:spcAft>
              <a:buClr>
                <a:schemeClr val="accent5"/>
              </a:buClr>
              <a:buFont typeface="Wingdings 2"/>
              <a:buChar char=""/>
              <a:defRPr/>
            </a:pPr>
            <a:r>
              <a:rPr lang="en-US" sz="2800" b="1" dirty="0"/>
              <a:t>OVW and the grantee discuss any changes to the activities or the budget before they are made</a:t>
            </a:r>
          </a:p>
          <a:p>
            <a:pPr marL="448056" indent="-384048" eaLnBrk="1" fontAlgn="auto" hangingPunct="1">
              <a:spcAft>
                <a:spcPts val="0"/>
              </a:spcAft>
              <a:buClr>
                <a:schemeClr val="accent5"/>
              </a:buClr>
              <a:buFont typeface="Wingdings 2"/>
              <a:buChar char=""/>
              <a:defRPr/>
            </a:pPr>
            <a:r>
              <a:rPr lang="en-US" sz="2800" b="1" dirty="0"/>
              <a:t>Semi-annual Progress Reports &amp; Quarterly Financial Status Reports </a:t>
            </a:r>
          </a:p>
          <a:p>
            <a:pPr marL="448056" indent="-384048" eaLnBrk="1" fontAlgn="auto" hangingPunct="1">
              <a:spcAft>
                <a:spcPts val="0"/>
              </a:spcAft>
              <a:buClr>
                <a:schemeClr val="accent5"/>
              </a:buClr>
              <a:buFont typeface="Wingdings 2"/>
              <a:buChar char=""/>
              <a:defRPr/>
            </a:pPr>
            <a:r>
              <a:rPr lang="en-US" sz="2800" b="1" dirty="0"/>
              <a:t>Comply with all special conditions </a:t>
            </a:r>
          </a:p>
          <a:p>
            <a:pPr marL="448056" indent="-384048" eaLnBrk="1" fontAlgn="auto" hangingPunct="1">
              <a:spcAft>
                <a:spcPts val="0"/>
              </a:spcAft>
              <a:buClr>
                <a:schemeClr val="accent5"/>
              </a:buClr>
              <a:buFont typeface="Wingdings 2"/>
              <a:buChar char=""/>
              <a:defRPr/>
            </a:pPr>
            <a:r>
              <a:rPr lang="en-US" sz="2800" b="1" dirty="0"/>
              <a:t>Activities and costs supported with award funds should be limited to those that are in the approved proposal </a:t>
            </a:r>
          </a:p>
          <a:p>
            <a:pPr marL="448056" indent="-384048" eaLnBrk="1" fontAlgn="auto" hangingPunct="1">
              <a:spcAft>
                <a:spcPts val="0"/>
              </a:spcAft>
              <a:buClr>
                <a:schemeClr val="accent5"/>
              </a:buClr>
              <a:buFont typeface="Wingdings 2"/>
              <a:buChar char=""/>
              <a:defRPr/>
            </a:pPr>
            <a:r>
              <a:rPr lang="en-US" sz="2800" b="1" dirty="0"/>
              <a:t>New activities must fall within the statutory program purpose areas</a:t>
            </a:r>
            <a:endParaRPr lang="en-US" sz="2200" b="1"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484632" indent="0" algn="ctr" eaLnBrk="1" fontAlgn="auto" hangingPunct="1">
              <a:spcAft>
                <a:spcPts val="0"/>
              </a:spcAft>
              <a:defRPr/>
            </a:pPr>
            <a:r>
              <a:rPr lang="en-US" sz="3600" dirty="0">
                <a:ln w="6350">
                  <a:noFill/>
                </a:ln>
                <a:solidFill>
                  <a:schemeClr val="tx1"/>
                </a:solidFill>
                <a:effectLst/>
                <a:latin typeface="Arial Black" panose="020B0A04020102020204" pitchFamily="34" charset="0"/>
              </a:rPr>
              <a:t>Tribal Governments Program Specific Requirements</a:t>
            </a:r>
          </a:p>
        </p:txBody>
      </p:sp>
      <p:sp>
        <p:nvSpPr>
          <p:cNvPr id="6" name="Content Placeholder 5"/>
          <p:cNvSpPr>
            <a:spLocks noGrp="1"/>
          </p:cNvSpPr>
          <p:nvPr>
            <p:ph idx="1"/>
          </p:nvPr>
        </p:nvSpPr>
        <p:spPr>
          <a:xfrm>
            <a:off x="457200" y="1882775"/>
            <a:ext cx="8229600" cy="4572000"/>
          </a:xfrm>
        </p:spPr>
        <p:txBody>
          <a:bodyPr>
            <a:normAutofit/>
          </a:bodyPr>
          <a:lstStyle/>
          <a:p>
            <a:pPr marL="448056" indent="-384048" eaLnBrk="1" fontAlgn="auto" hangingPunct="1">
              <a:spcAft>
                <a:spcPts val="0"/>
              </a:spcAft>
              <a:buClr>
                <a:schemeClr val="accent5"/>
              </a:buClr>
              <a:buFont typeface="Wingdings 2"/>
              <a:buChar char=""/>
              <a:defRPr/>
            </a:pPr>
            <a:r>
              <a:rPr lang="en-US" sz="2800" b="1" dirty="0"/>
              <a:t>Maintain Collaborative Partnership – Indian Victim Service Organization, Tribal Coalition, Advisory Group</a:t>
            </a:r>
          </a:p>
          <a:p>
            <a:pPr marL="448056" indent="-384048" eaLnBrk="1" fontAlgn="auto" hangingPunct="1">
              <a:spcAft>
                <a:spcPts val="0"/>
              </a:spcAft>
              <a:buClr>
                <a:schemeClr val="accent5"/>
              </a:buClr>
              <a:buFont typeface="Wingdings 2"/>
              <a:buChar char=""/>
              <a:defRPr/>
            </a:pPr>
            <a:r>
              <a:rPr lang="en-US" sz="2800" b="1" dirty="0"/>
              <a:t>Legal Services Certification</a:t>
            </a:r>
          </a:p>
          <a:p>
            <a:pPr marL="448056" indent="-384048" eaLnBrk="1" fontAlgn="auto" hangingPunct="1">
              <a:spcAft>
                <a:spcPts val="0"/>
              </a:spcAft>
              <a:buClr>
                <a:schemeClr val="accent5"/>
              </a:buClr>
              <a:buFont typeface="Wingdings 2"/>
              <a:buChar char=""/>
              <a:defRPr/>
            </a:pPr>
            <a:r>
              <a:rPr lang="en-US" sz="2800" b="1" dirty="0"/>
              <a:t>Transitional Housing Policies &amp; Procedures</a:t>
            </a:r>
          </a:p>
          <a:p>
            <a:pPr marL="448056" indent="-384048" eaLnBrk="1" fontAlgn="auto" hangingPunct="1">
              <a:spcAft>
                <a:spcPts val="0"/>
              </a:spcAft>
              <a:buClr>
                <a:schemeClr val="accent5"/>
              </a:buClr>
              <a:buFont typeface="Wingdings 2"/>
              <a:buChar char=""/>
              <a:defRPr/>
            </a:pPr>
            <a:r>
              <a:rPr lang="en-US" sz="2800" b="1" dirty="0"/>
              <a:t>BIP must use the coercive power of CJ system</a:t>
            </a:r>
          </a:p>
          <a:p>
            <a:pPr marL="64008" indent="0" eaLnBrk="1" fontAlgn="auto" hangingPunct="1">
              <a:spcAft>
                <a:spcPts val="0"/>
              </a:spcAft>
              <a:buFont typeface="Wingdings 2" pitchFamily="18" charset="2"/>
              <a:buNone/>
              <a:defRPr/>
            </a:pPr>
            <a:endParaRPr lang="en-US" sz="2800" dirty="0"/>
          </a:p>
          <a:p>
            <a:pPr marL="64008" indent="0" eaLnBrk="1" fontAlgn="auto" hangingPunct="1">
              <a:spcAft>
                <a:spcPts val="0"/>
              </a:spcAft>
              <a:buFont typeface="Wingdings 2"/>
              <a:buNone/>
              <a:defRPr/>
            </a:pPr>
            <a:endParaRPr lang="en-US" sz="2200"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ctr" eaLnBrk="1" fontAlgn="auto" hangingPunct="1">
              <a:spcAft>
                <a:spcPts val="0"/>
              </a:spcAft>
              <a:defRPr/>
            </a:pPr>
            <a:r>
              <a:rPr lang="en-US" sz="3600" dirty="0">
                <a:ln w="6350">
                  <a:noFill/>
                </a:ln>
                <a:solidFill>
                  <a:schemeClr val="tx1"/>
                </a:solidFill>
                <a:effectLst/>
                <a:latin typeface="Arial Black" panose="020B0A04020102020204" pitchFamily="34" charset="0"/>
              </a:rPr>
              <a:t>Special Conditions (SCs)</a:t>
            </a:r>
          </a:p>
        </p:txBody>
      </p:sp>
      <p:sp>
        <p:nvSpPr>
          <p:cNvPr id="19459" name="Content Placeholder 2"/>
          <p:cNvSpPr>
            <a:spLocks noGrp="1"/>
          </p:cNvSpPr>
          <p:nvPr>
            <p:ph idx="1"/>
          </p:nvPr>
        </p:nvSpPr>
        <p:spPr>
          <a:xfrm>
            <a:off x="457200" y="1600200"/>
            <a:ext cx="8229600" cy="4572000"/>
          </a:xfrm>
        </p:spPr>
        <p:txBody>
          <a:bodyPr/>
          <a:lstStyle/>
          <a:p>
            <a:pPr eaLnBrk="1" hangingPunct="1">
              <a:buClr>
                <a:schemeClr val="accent5"/>
              </a:buClr>
            </a:pPr>
            <a:r>
              <a:rPr lang="en-US" altLang="en-US" sz="2400" b="1" dirty="0"/>
              <a:t>Purpose: Help to define how the funds can be used &amp; to determine what your obligations are as a grantee</a:t>
            </a:r>
          </a:p>
          <a:p>
            <a:pPr lvl="1" eaLnBrk="1" hangingPunct="1">
              <a:buClr>
                <a:schemeClr val="accent5"/>
              </a:buClr>
            </a:pPr>
            <a:r>
              <a:rPr lang="en-US" altLang="en-US" sz="2400" b="1" dirty="0"/>
              <a:t>There are a minimum of 42 OVW SCs</a:t>
            </a:r>
          </a:p>
          <a:p>
            <a:pPr lvl="1" eaLnBrk="1" hangingPunct="1">
              <a:buClr>
                <a:schemeClr val="accent5"/>
              </a:buClr>
            </a:pPr>
            <a:endParaRPr lang="en-US" altLang="en-US" sz="2400" b="1" dirty="0"/>
          </a:p>
          <a:p>
            <a:pPr lvl="1" eaLnBrk="1" hangingPunct="1">
              <a:buClr>
                <a:schemeClr val="accent5"/>
              </a:buClr>
            </a:pPr>
            <a:r>
              <a:rPr lang="en-US" altLang="en-US" sz="2400" b="1" dirty="0"/>
              <a:t>Agreed to comply with them as part of accepting the award</a:t>
            </a:r>
          </a:p>
        </p:txBody>
      </p:sp>
      <p:pic>
        <p:nvPicPr>
          <p:cNvPr id="4" name="Picture 3"/>
          <p:cNvPicPr>
            <a:picLocks noChangeAspect="1"/>
          </p:cNvPicPr>
          <p:nvPr/>
        </p:nvPicPr>
        <p:blipFill>
          <a:blip r:embed="rId4">
            <a:extLst/>
          </a:blip>
          <a:stretch>
            <a:fillRect/>
          </a:stretch>
        </p:blipFill>
        <p:spPr>
          <a:xfrm>
            <a:off x="1143000" y="4572000"/>
            <a:ext cx="2628900"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5">
            <a:extLst/>
          </a:blip>
          <a:stretch>
            <a:fillRect/>
          </a:stretch>
        </p:blipFill>
        <p:spPr>
          <a:xfrm>
            <a:off x="3778558" y="4572000"/>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6" cstate="print">
            <a:extLst/>
          </a:blip>
          <a:stretch>
            <a:fillRect/>
          </a:stretch>
        </p:blipFill>
        <p:spPr>
          <a:xfrm>
            <a:off x="6411989" y="4572000"/>
            <a:ext cx="2362200" cy="1771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latin typeface="Arial Black" panose="020B0A04020102020204" pitchFamily="34" charset="0"/>
              </a:rPr>
              <a:t>Unallowable Activities </a:t>
            </a:r>
          </a:p>
        </p:txBody>
      </p:sp>
      <p:sp>
        <p:nvSpPr>
          <p:cNvPr id="3" name="Content Placeholder 2"/>
          <p:cNvSpPr>
            <a:spLocks noGrp="1"/>
          </p:cNvSpPr>
          <p:nvPr>
            <p:ph idx="1"/>
          </p:nvPr>
        </p:nvSpPr>
        <p:spPr>
          <a:xfrm>
            <a:off x="457200" y="1882775"/>
            <a:ext cx="8229600" cy="4572000"/>
          </a:xfrm>
        </p:spPr>
        <p:txBody>
          <a:bodyPr>
            <a:normAutofit lnSpcReduction="10000"/>
          </a:bodyPr>
          <a:lstStyle/>
          <a:p>
            <a:pPr marL="448056" indent="-384048" eaLnBrk="1" fontAlgn="auto" hangingPunct="1">
              <a:spcAft>
                <a:spcPts val="0"/>
              </a:spcAft>
              <a:buClr>
                <a:schemeClr val="accent5"/>
              </a:buClr>
              <a:buFont typeface="Wingdings 2"/>
              <a:buChar char=""/>
              <a:defRPr/>
            </a:pPr>
            <a:r>
              <a:rPr lang="en-US" b="1" dirty="0"/>
              <a:t>Prohibited by Federal laws, rules, policies or regulations  </a:t>
            </a:r>
          </a:p>
          <a:p>
            <a:pPr marL="448056" indent="-384048" eaLnBrk="1" fontAlgn="auto" hangingPunct="1">
              <a:spcAft>
                <a:spcPts val="0"/>
              </a:spcAft>
              <a:buClr>
                <a:schemeClr val="accent5"/>
              </a:buClr>
              <a:buFont typeface="Wingdings 2"/>
              <a:buChar char=""/>
              <a:defRPr/>
            </a:pPr>
            <a:endParaRPr lang="en-US" b="1" dirty="0"/>
          </a:p>
          <a:p>
            <a:pPr marL="448056" indent="-384048" eaLnBrk="1" fontAlgn="auto" hangingPunct="1">
              <a:spcAft>
                <a:spcPts val="0"/>
              </a:spcAft>
              <a:buClr>
                <a:schemeClr val="accent5"/>
              </a:buClr>
              <a:buFont typeface="Wingdings 2"/>
              <a:buChar char=""/>
              <a:defRPr/>
            </a:pPr>
            <a:r>
              <a:rPr lang="en-US" b="1" dirty="0"/>
              <a:t>Fundraising </a:t>
            </a:r>
          </a:p>
          <a:p>
            <a:pPr marL="448056" indent="-384048" eaLnBrk="1" fontAlgn="auto" hangingPunct="1">
              <a:spcAft>
                <a:spcPts val="0"/>
              </a:spcAft>
              <a:buClr>
                <a:schemeClr val="accent5"/>
              </a:buClr>
              <a:buFont typeface="Wingdings 2"/>
              <a:buChar char=""/>
              <a:defRPr/>
            </a:pPr>
            <a:endParaRPr lang="en-US" b="1" dirty="0"/>
          </a:p>
          <a:p>
            <a:pPr marL="448056" indent="-384048" eaLnBrk="1" fontAlgn="auto" hangingPunct="1">
              <a:spcAft>
                <a:spcPts val="0"/>
              </a:spcAft>
              <a:buClr>
                <a:schemeClr val="accent5"/>
              </a:buClr>
              <a:buFont typeface="Wingdings 2"/>
              <a:buChar char=""/>
              <a:defRPr/>
            </a:pPr>
            <a:r>
              <a:rPr lang="en-US" b="1" dirty="0"/>
              <a:t>Research Projects</a:t>
            </a:r>
          </a:p>
          <a:p>
            <a:pPr marL="448056" indent="-384048" eaLnBrk="1" fontAlgn="auto" hangingPunct="1">
              <a:spcAft>
                <a:spcPts val="0"/>
              </a:spcAft>
              <a:buClr>
                <a:schemeClr val="accent5"/>
              </a:buClr>
              <a:buFont typeface="Wingdings 2"/>
              <a:buChar char=""/>
              <a:defRPr/>
            </a:pPr>
            <a:endParaRPr lang="en-US" b="1" dirty="0"/>
          </a:p>
          <a:p>
            <a:pPr marL="448056" indent="-384048" eaLnBrk="1" fontAlgn="auto" hangingPunct="1">
              <a:spcAft>
                <a:spcPts val="0"/>
              </a:spcAft>
              <a:buClr>
                <a:schemeClr val="accent5"/>
              </a:buClr>
              <a:buFont typeface="Wingdings 2"/>
              <a:buChar char=""/>
              <a:defRPr/>
            </a:pPr>
            <a:r>
              <a:rPr lang="en-US" b="1" dirty="0"/>
              <a:t>Making physical modifications to a building, including minor renovations</a:t>
            </a:r>
          </a:p>
          <a:p>
            <a:pPr marL="448056" indent="-384048" eaLnBrk="1" fontAlgn="auto" hangingPunct="1">
              <a:spcAft>
                <a:spcPts val="0"/>
              </a:spcAft>
              <a:buFont typeface="Wingdings 2"/>
              <a:buChar char=""/>
              <a:defRPr/>
            </a:pPr>
            <a:endParaRPr lang="en-US" dirty="0"/>
          </a:p>
          <a:p>
            <a:pPr marL="448056" indent="-384048" eaLnBrk="1" fontAlgn="auto" hangingPunct="1">
              <a:spcAft>
                <a:spcPts val="0"/>
              </a:spcAft>
              <a:buFont typeface="Wingdings 2"/>
              <a:buChar char=""/>
              <a:defRPr/>
            </a:pPr>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ctr" eaLnBrk="1" fontAlgn="auto" hangingPunct="1">
              <a:spcAft>
                <a:spcPts val="0"/>
              </a:spcAft>
              <a:defRPr/>
            </a:pPr>
            <a:r>
              <a:rPr lang="en-US" b="1" dirty="0">
                <a:ln w="6350">
                  <a:noFill/>
                </a:ln>
                <a:solidFill>
                  <a:schemeClr val="tx1"/>
                </a:solidFill>
                <a:effectLst/>
                <a:latin typeface="Arial Black" panose="020B0A04020102020204" pitchFamily="34" charset="0"/>
              </a:rPr>
              <a:t>Victim Safety Issues </a:t>
            </a:r>
          </a:p>
        </p:txBody>
      </p:sp>
      <p:sp>
        <p:nvSpPr>
          <p:cNvPr id="23555" name="Content Placeholder 2"/>
          <p:cNvSpPr>
            <a:spLocks noGrp="1"/>
          </p:cNvSpPr>
          <p:nvPr>
            <p:ph idx="1"/>
          </p:nvPr>
        </p:nvSpPr>
        <p:spPr>
          <a:xfrm>
            <a:off x="457200" y="1882775"/>
            <a:ext cx="8229600" cy="4572000"/>
          </a:xfrm>
        </p:spPr>
        <p:txBody>
          <a:bodyPr/>
          <a:lstStyle/>
          <a:p>
            <a:pPr eaLnBrk="1" hangingPunct="1">
              <a:buClr>
                <a:schemeClr val="accent5"/>
              </a:buClr>
            </a:pPr>
            <a:r>
              <a:rPr lang="en-US" altLang="en-US" b="1" dirty="0"/>
              <a:t>Ordering Victims and offenders to attend mandatory couples counseling or mediation </a:t>
            </a:r>
          </a:p>
          <a:p>
            <a:pPr eaLnBrk="1" hangingPunct="1">
              <a:buClr>
                <a:schemeClr val="accent5"/>
              </a:buClr>
            </a:pPr>
            <a:endParaRPr lang="en-US" altLang="en-US" b="1" dirty="0"/>
          </a:p>
          <a:p>
            <a:pPr eaLnBrk="1" hangingPunct="1">
              <a:buClr>
                <a:schemeClr val="accent5"/>
              </a:buClr>
            </a:pPr>
            <a:r>
              <a:rPr lang="en-US" altLang="en-US" b="1" dirty="0"/>
              <a:t>Diversion Program</a:t>
            </a:r>
          </a:p>
          <a:p>
            <a:pPr eaLnBrk="1" hangingPunct="1">
              <a:buClr>
                <a:schemeClr val="accent5"/>
              </a:buClr>
            </a:pPr>
            <a:endParaRPr lang="en-US" altLang="en-US" b="1" dirty="0"/>
          </a:p>
          <a:p>
            <a:pPr eaLnBrk="1" hangingPunct="1">
              <a:buClr>
                <a:schemeClr val="accent5"/>
              </a:buClr>
            </a:pPr>
            <a:r>
              <a:rPr lang="en-US" altLang="en-US" b="1" dirty="0"/>
              <a:t>Batterer Intervention Programs not court-ordered and court-monitored</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b="1" dirty="0">
                <a:ln>
                  <a:noFill/>
                </a:ln>
                <a:solidFill>
                  <a:schemeClr val="tx1"/>
                </a:solidFill>
                <a:effectLst/>
                <a:latin typeface="Arial Black" panose="020B0A04020102020204" pitchFamily="34" charset="0"/>
              </a:rPr>
              <a:t>Victim Safety Issues Cont’d</a:t>
            </a:r>
          </a:p>
        </p:txBody>
      </p:sp>
      <p:sp>
        <p:nvSpPr>
          <p:cNvPr id="24579" name="Rectangle 3"/>
          <p:cNvSpPr>
            <a:spLocks noGrp="1"/>
          </p:cNvSpPr>
          <p:nvPr>
            <p:ph type="body" idx="4294967295"/>
          </p:nvPr>
        </p:nvSpPr>
        <p:spPr/>
        <p:txBody>
          <a:bodyPr/>
          <a:lstStyle/>
          <a:p>
            <a:pPr eaLnBrk="1" hangingPunct="1">
              <a:lnSpc>
                <a:spcPct val="90000"/>
              </a:lnSpc>
              <a:buClr>
                <a:schemeClr val="accent5"/>
              </a:buClr>
            </a:pPr>
            <a:r>
              <a:rPr lang="en-US" altLang="en-US" b="1" dirty="0">
                <a:latin typeface="Arial Black" panose="020B0A04020102020204" pitchFamily="34" charset="0"/>
              </a:rPr>
              <a:t>Anger Management classes instead of Batterer Intervention Programs</a:t>
            </a:r>
          </a:p>
          <a:p>
            <a:pPr eaLnBrk="1" hangingPunct="1">
              <a:lnSpc>
                <a:spcPct val="90000"/>
              </a:lnSpc>
              <a:buFont typeface="Wingdings 2" pitchFamily="18" charset="2"/>
              <a:buNone/>
            </a:pPr>
            <a:endParaRPr lang="en-US" altLang="en-US" b="1" dirty="0">
              <a:latin typeface="Arial Black" panose="020B0A04020102020204" pitchFamily="34" charset="0"/>
            </a:endParaRPr>
          </a:p>
          <a:p>
            <a:pPr eaLnBrk="1" hangingPunct="1">
              <a:lnSpc>
                <a:spcPct val="90000"/>
              </a:lnSpc>
              <a:buClr>
                <a:schemeClr val="accent5"/>
              </a:buClr>
            </a:pPr>
            <a:r>
              <a:rPr lang="en-US" altLang="en-US" b="1" dirty="0">
                <a:latin typeface="Arial Black" panose="020B0A04020102020204" pitchFamily="34" charset="0"/>
              </a:rPr>
              <a:t>Using practices that fail to protect the confidentiality of victims </a:t>
            </a:r>
          </a:p>
          <a:p>
            <a:pPr eaLnBrk="1" hangingPunct="1">
              <a:lnSpc>
                <a:spcPct val="90000"/>
              </a:lnSpc>
              <a:buFont typeface="Wingdings 2" pitchFamily="18" charset="2"/>
              <a:buNone/>
            </a:pPr>
            <a:endParaRPr lang="en-US" altLang="en-US" b="1" dirty="0">
              <a:latin typeface="Arial Black" panose="020B0A04020102020204" pitchFamily="34" charset="0"/>
            </a:endParaRPr>
          </a:p>
          <a:p>
            <a:pPr eaLnBrk="1" hangingPunct="1">
              <a:lnSpc>
                <a:spcPct val="90000"/>
              </a:lnSpc>
              <a:buClr>
                <a:schemeClr val="accent5"/>
              </a:buClr>
            </a:pPr>
            <a:r>
              <a:rPr lang="en-US" altLang="en-US" b="1" dirty="0">
                <a:latin typeface="Arial Black" panose="020B0A04020102020204" pitchFamily="34" charset="0"/>
              </a:rPr>
              <a:t>Referring victims to Child Protection Services solely for failure to protect their minor child from witnessing DV</a:t>
            </a:r>
          </a:p>
          <a:p>
            <a:pPr eaLnBrk="1" hangingPunct="1">
              <a:lnSpc>
                <a:spcPct val="90000"/>
              </a:lnSpc>
            </a:pPr>
            <a:endParaRPr lang="en-US" alt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ctr" eaLnBrk="1" fontAlgn="auto" hangingPunct="1">
              <a:spcAft>
                <a:spcPts val="0"/>
              </a:spcAft>
              <a:defRPr/>
            </a:pPr>
            <a:r>
              <a:rPr lang="en-US" b="1" dirty="0">
                <a:ln w="6350">
                  <a:noFill/>
                </a:ln>
                <a:solidFill>
                  <a:schemeClr val="tx1"/>
                </a:solidFill>
                <a:effectLst/>
                <a:latin typeface="Arial Black" panose="020B0A04020102020204" pitchFamily="34" charset="0"/>
              </a:rPr>
              <a:t>Grant Monitoring </a:t>
            </a:r>
          </a:p>
        </p:txBody>
      </p:sp>
      <p:sp>
        <p:nvSpPr>
          <p:cNvPr id="3" name="Content Placeholder 2"/>
          <p:cNvSpPr>
            <a:spLocks noGrp="1"/>
          </p:cNvSpPr>
          <p:nvPr>
            <p:ph idx="1"/>
          </p:nvPr>
        </p:nvSpPr>
        <p:spPr>
          <a:xfrm>
            <a:off x="457200" y="1882775"/>
            <a:ext cx="8229600" cy="4572000"/>
          </a:xfrm>
        </p:spPr>
        <p:txBody>
          <a:bodyPr>
            <a:normAutofit/>
          </a:bodyPr>
          <a:lstStyle/>
          <a:p>
            <a:pPr marL="64008" indent="0" eaLnBrk="1" fontAlgn="auto" hangingPunct="1">
              <a:spcAft>
                <a:spcPts val="0"/>
              </a:spcAft>
              <a:buFont typeface="Wingdings 2"/>
              <a:buNone/>
              <a:defRPr/>
            </a:pPr>
            <a:r>
              <a:rPr lang="en-US" b="1" dirty="0"/>
              <a:t>OVW monitors grantee activities by the following means: </a:t>
            </a:r>
          </a:p>
          <a:p>
            <a:pPr marL="448056" indent="-384048" eaLnBrk="1" fontAlgn="auto" hangingPunct="1">
              <a:spcAft>
                <a:spcPts val="0"/>
              </a:spcAft>
              <a:buFont typeface="Wingdings 2"/>
              <a:buChar char=""/>
              <a:defRPr/>
            </a:pPr>
            <a:endParaRPr lang="en-US" b="1" dirty="0"/>
          </a:p>
          <a:p>
            <a:pPr marL="822960" lvl="1" eaLnBrk="1" fontAlgn="auto" hangingPunct="1">
              <a:spcAft>
                <a:spcPts val="0"/>
              </a:spcAft>
              <a:buFont typeface="Verdana"/>
              <a:buChar char="›"/>
              <a:defRPr/>
            </a:pPr>
            <a:r>
              <a:rPr lang="en-US" b="1" dirty="0"/>
              <a:t>Desk Reviews or OBRS</a:t>
            </a:r>
          </a:p>
          <a:p>
            <a:pPr marL="822960" lvl="1" eaLnBrk="1" fontAlgn="auto" hangingPunct="1">
              <a:spcAft>
                <a:spcPts val="0"/>
              </a:spcAft>
              <a:buFont typeface="Verdana"/>
              <a:buChar char="›"/>
              <a:defRPr/>
            </a:pPr>
            <a:r>
              <a:rPr lang="en-US" b="1" dirty="0"/>
              <a:t>Site Visits</a:t>
            </a:r>
          </a:p>
          <a:p>
            <a:pPr marL="822960" lvl="1" eaLnBrk="1" fontAlgn="auto" hangingPunct="1">
              <a:spcAft>
                <a:spcPts val="0"/>
              </a:spcAft>
              <a:buFont typeface="Verdana"/>
              <a:buChar char="›"/>
              <a:defRPr/>
            </a:pPr>
            <a:r>
              <a:rPr lang="en-US" b="1" dirty="0"/>
              <a:t>Review of Progress Reports, Financial Status Reports, and Payment History Reports</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484632" indent="0" algn="ctr" eaLnBrk="1" fontAlgn="auto" hangingPunct="1">
              <a:spcAft>
                <a:spcPts val="0"/>
              </a:spcAft>
              <a:defRPr/>
            </a:pPr>
            <a:r>
              <a:rPr lang="en-US" dirty="0">
                <a:ln w="6350">
                  <a:noFill/>
                </a:ln>
                <a:solidFill>
                  <a:schemeClr val="tx1"/>
                </a:solidFill>
                <a:effectLst/>
                <a:latin typeface="Arial Black" panose="020B0A04020102020204" pitchFamily="34" charset="0"/>
              </a:rPr>
              <a:t>PRIOR APPROVAL </a:t>
            </a:r>
          </a:p>
        </p:txBody>
      </p:sp>
      <p:sp>
        <p:nvSpPr>
          <p:cNvPr id="6" name="Content Placeholder 5"/>
          <p:cNvSpPr>
            <a:spLocks noGrp="1"/>
          </p:cNvSpPr>
          <p:nvPr>
            <p:ph idx="1"/>
          </p:nvPr>
        </p:nvSpPr>
        <p:spPr>
          <a:xfrm>
            <a:off x="457200" y="1882775"/>
            <a:ext cx="8229600" cy="4572000"/>
          </a:xfrm>
        </p:spPr>
        <p:txBody>
          <a:bodyPr>
            <a:normAutofit/>
          </a:bodyPr>
          <a:lstStyle/>
          <a:p>
            <a:pPr marL="64008" indent="0" eaLnBrk="1" fontAlgn="auto" hangingPunct="1">
              <a:spcAft>
                <a:spcPts val="0"/>
              </a:spcAft>
              <a:buFont typeface="Wingdings 2"/>
              <a:buNone/>
              <a:defRPr/>
            </a:pPr>
            <a:r>
              <a:rPr lang="en-US" sz="2400" b="1" dirty="0"/>
              <a:t>You must obtain prior approval from OVW before:</a:t>
            </a:r>
          </a:p>
          <a:p>
            <a:pPr marL="822960" lvl="1" eaLnBrk="1" fontAlgn="auto" hangingPunct="1">
              <a:spcAft>
                <a:spcPts val="0"/>
              </a:spcAft>
              <a:buClr>
                <a:schemeClr val="accent5"/>
              </a:buClr>
              <a:buFont typeface="Verdana"/>
              <a:buChar char="›"/>
              <a:defRPr/>
            </a:pPr>
            <a:r>
              <a:rPr lang="en-US" sz="2000" b="1" dirty="0"/>
              <a:t>Adding or removing activities;</a:t>
            </a:r>
          </a:p>
          <a:p>
            <a:pPr marL="822960" lvl="1" eaLnBrk="1" fontAlgn="auto" hangingPunct="1">
              <a:spcAft>
                <a:spcPts val="0"/>
              </a:spcAft>
              <a:buClr>
                <a:schemeClr val="accent5"/>
              </a:buClr>
              <a:buFont typeface="Verdana"/>
              <a:buChar char="›"/>
              <a:defRPr/>
            </a:pPr>
            <a:r>
              <a:rPr lang="en-US" sz="2000" b="1" dirty="0"/>
              <a:t>Adding or removing staff positions; </a:t>
            </a:r>
          </a:p>
          <a:p>
            <a:pPr marL="822960" lvl="1" eaLnBrk="1" fontAlgn="auto" hangingPunct="1">
              <a:spcAft>
                <a:spcPts val="0"/>
              </a:spcAft>
              <a:buClr>
                <a:schemeClr val="accent5"/>
              </a:buClr>
              <a:buFont typeface="Verdana"/>
              <a:buChar char="›"/>
              <a:defRPr/>
            </a:pPr>
            <a:r>
              <a:rPr lang="en-US" sz="2000" b="1" dirty="0"/>
              <a:t>Creating new line items in your budget;</a:t>
            </a:r>
          </a:p>
          <a:p>
            <a:pPr marL="822960" lvl="1" eaLnBrk="1" fontAlgn="auto" hangingPunct="1">
              <a:spcAft>
                <a:spcPts val="0"/>
              </a:spcAft>
              <a:buClr>
                <a:schemeClr val="accent5"/>
              </a:buClr>
              <a:buFont typeface="Verdana"/>
              <a:buChar char="›"/>
              <a:defRPr/>
            </a:pPr>
            <a:r>
              <a:rPr lang="en-US" sz="2000" b="1" dirty="0"/>
              <a:t>Using your OVW Travel set-aside funds to attend non-OVW sponsored training and technical assistance events; and</a:t>
            </a:r>
          </a:p>
          <a:p>
            <a:pPr marL="822960" lvl="1" eaLnBrk="1" fontAlgn="auto" hangingPunct="1">
              <a:spcAft>
                <a:spcPts val="0"/>
              </a:spcAft>
              <a:buClr>
                <a:schemeClr val="accent5"/>
              </a:buClr>
              <a:buFont typeface="Verdana"/>
              <a:buChar char="›"/>
              <a:defRPr/>
            </a:pPr>
            <a:r>
              <a:rPr lang="en-US" sz="2000" b="1" dirty="0"/>
              <a:t>Changing your collaborative partner</a:t>
            </a:r>
          </a:p>
          <a:p>
            <a:pPr marL="537210" lvl="1" indent="0" eaLnBrk="1" fontAlgn="auto" hangingPunct="1">
              <a:spcAft>
                <a:spcPts val="0"/>
              </a:spcAft>
              <a:buFont typeface="Verdana"/>
              <a:buNone/>
              <a:defRPr/>
            </a:pPr>
            <a:endParaRPr lang="en-US" dirty="0"/>
          </a:p>
        </p:txBody>
      </p:sp>
      <p:pic>
        <p:nvPicPr>
          <p:cNvPr id="7" name="Picture 6"/>
          <p:cNvPicPr>
            <a:picLocks noChangeAspect="1"/>
          </p:cNvPicPr>
          <p:nvPr/>
        </p:nvPicPr>
        <p:blipFill>
          <a:blip r:embed="rId4">
            <a:extLst/>
          </a:blip>
          <a:stretch>
            <a:fillRect/>
          </a:stretch>
        </p:blipFill>
        <p:spPr>
          <a:xfrm>
            <a:off x="762000" y="4876800"/>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5">
            <a:extLst/>
          </a:blip>
          <a:stretch>
            <a:fillRect/>
          </a:stretch>
        </p:blipFill>
        <p:spPr>
          <a:xfrm>
            <a:off x="3381375" y="4877540"/>
            <a:ext cx="2609850"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6">
            <a:extLst/>
          </a:blip>
          <a:stretch>
            <a:fillRect/>
          </a:stretch>
        </p:blipFill>
        <p:spPr>
          <a:xfrm>
            <a:off x="5991225" y="4877540"/>
            <a:ext cx="2609850"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b="1" dirty="0">
                <a:ln>
                  <a:noFill/>
                </a:ln>
                <a:solidFill>
                  <a:schemeClr val="tx1"/>
                </a:solidFill>
                <a:effectLst/>
                <a:latin typeface="Arial Black" panose="020B0A04020102020204" pitchFamily="34" charset="0"/>
              </a:rPr>
              <a:t>Prior Approval Cont’d</a:t>
            </a:r>
          </a:p>
        </p:txBody>
      </p:sp>
      <p:sp>
        <p:nvSpPr>
          <p:cNvPr id="27651" name="Rectangle 3"/>
          <p:cNvSpPr>
            <a:spLocks noGrp="1"/>
          </p:cNvSpPr>
          <p:nvPr>
            <p:ph type="body" idx="4294967295"/>
          </p:nvPr>
        </p:nvSpPr>
        <p:spPr/>
        <p:txBody>
          <a:bodyPr/>
          <a:lstStyle/>
          <a:p>
            <a:pPr eaLnBrk="1" hangingPunct="1">
              <a:buClr>
                <a:schemeClr val="accent5"/>
              </a:buClr>
            </a:pPr>
            <a:r>
              <a:rPr lang="en-US" altLang="en-US" sz="1800" b="1" dirty="0"/>
              <a:t>Compensating a consultant at a rate that exceeds $650/day or $81.25/hour </a:t>
            </a:r>
          </a:p>
          <a:p>
            <a:pPr eaLnBrk="1" hangingPunct="1">
              <a:buFont typeface="Wingdings 2" pitchFamily="18" charset="2"/>
              <a:buNone/>
            </a:pPr>
            <a:endParaRPr lang="en-US" altLang="en-US" sz="1800" b="1" dirty="0"/>
          </a:p>
          <a:p>
            <a:pPr eaLnBrk="1" hangingPunct="1">
              <a:buClr>
                <a:schemeClr val="accent5"/>
              </a:buClr>
            </a:pPr>
            <a:r>
              <a:rPr lang="en-US" altLang="en-US" sz="1800" dirty="0">
                <a:latin typeface="Arial Black" panose="020B0A04020102020204" pitchFamily="34" charset="0"/>
              </a:rPr>
              <a:t>Publishing/distributing products </a:t>
            </a:r>
            <a:r>
              <a:rPr lang="en-US" altLang="en-US" sz="1800" b="1" dirty="0"/>
              <a:t>that are created with grant funds </a:t>
            </a:r>
          </a:p>
          <a:p>
            <a:pPr eaLnBrk="1" hangingPunct="1">
              <a:buFont typeface="Wingdings 2" pitchFamily="18" charset="2"/>
              <a:buNone/>
            </a:pPr>
            <a:endParaRPr lang="en-US" altLang="en-US" sz="1800" b="1" dirty="0"/>
          </a:p>
          <a:p>
            <a:pPr eaLnBrk="1" hangingPunct="1">
              <a:buClr>
                <a:schemeClr val="accent5"/>
              </a:buClr>
            </a:pPr>
            <a:r>
              <a:rPr lang="en-US" altLang="en-US" sz="1800" b="1" dirty="0"/>
              <a:t>On-site or local training events paid for with grant funds (i.e., approval of training consultants, subject matter content, handouts, and agenda)</a:t>
            </a:r>
          </a:p>
          <a:p>
            <a:pPr eaLnBrk="1" hangingPunct="1">
              <a:buFont typeface="Wingdings 2" pitchFamily="18" charset="2"/>
              <a:buNone/>
            </a:pPr>
            <a:endParaRPr lang="en-US" altLang="en-US" sz="2400" dirty="0"/>
          </a:p>
          <a:p>
            <a:pPr eaLnBrk="1" hangingPunct="1"/>
            <a:endParaRPr lang="en-US" altLang="en-US" dirty="0"/>
          </a:p>
        </p:txBody>
      </p:sp>
      <p:pic>
        <p:nvPicPr>
          <p:cNvPr id="4" name="Picture 3"/>
          <p:cNvPicPr>
            <a:picLocks noChangeAspect="1"/>
          </p:cNvPicPr>
          <p:nvPr/>
        </p:nvPicPr>
        <p:blipFill>
          <a:blip r:embed="rId4">
            <a:extLst/>
          </a:blip>
          <a:stretch>
            <a:fillRect/>
          </a:stretch>
        </p:blipFill>
        <p:spPr>
          <a:xfrm>
            <a:off x="768350" y="4964944"/>
            <a:ext cx="2428875" cy="1885949"/>
          </a:xfrm>
          <a:prstGeom prst="rect">
            <a:avLst/>
          </a:prstGeom>
          <a:ln>
            <a:noFill/>
          </a:ln>
          <a:effectLst>
            <a:softEdge rad="112500"/>
          </a:effectLst>
        </p:spPr>
      </p:pic>
      <p:pic>
        <p:nvPicPr>
          <p:cNvPr id="5" name="Picture 4"/>
          <p:cNvPicPr>
            <a:picLocks noChangeAspect="1"/>
          </p:cNvPicPr>
          <p:nvPr/>
        </p:nvPicPr>
        <p:blipFill>
          <a:blip r:embed="rId5">
            <a:extLst/>
          </a:blip>
          <a:stretch>
            <a:fillRect/>
          </a:stretch>
        </p:blipFill>
        <p:spPr>
          <a:xfrm>
            <a:off x="3114675" y="4853109"/>
            <a:ext cx="2323810" cy="1961905"/>
          </a:xfrm>
          <a:prstGeom prst="rect">
            <a:avLst/>
          </a:prstGeom>
          <a:ln>
            <a:noFill/>
          </a:ln>
          <a:effectLst>
            <a:softEdge rad="112500"/>
          </a:effectLst>
        </p:spPr>
      </p:pic>
      <p:pic>
        <p:nvPicPr>
          <p:cNvPr id="6" name="Picture 5"/>
          <p:cNvPicPr>
            <a:picLocks noChangeAspect="1"/>
          </p:cNvPicPr>
          <p:nvPr/>
        </p:nvPicPr>
        <p:blipFill>
          <a:blip r:embed="rId6">
            <a:extLst/>
          </a:blip>
          <a:stretch>
            <a:fillRect/>
          </a:stretch>
        </p:blipFill>
        <p:spPr>
          <a:xfrm>
            <a:off x="5400755" y="4924209"/>
            <a:ext cx="2390775" cy="1914525"/>
          </a:xfrm>
          <a:prstGeom prst="rect">
            <a:avLst/>
          </a:prstGeom>
          <a:ln>
            <a:noFill/>
          </a:ln>
          <a:effectLst>
            <a:softEdge rad="112500"/>
          </a:effectLst>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5BD3"/>
            </a:solidFill>
          </a:ln>
        </p:spPr>
        <p:txBody>
          <a:bodyPr/>
          <a:lstStyle/>
          <a:p>
            <a:pPr marL="484632" indent="0" eaLnBrk="1" fontAlgn="auto" hangingPunct="1">
              <a:spcAft>
                <a:spcPts val="0"/>
              </a:spcAft>
              <a:defRPr/>
            </a:pPr>
            <a:r>
              <a:rPr lang="en-US" b="1" dirty="0">
                <a:ln w="6350">
                  <a:noFill/>
                </a:ln>
                <a:solidFill>
                  <a:schemeClr val="tx1"/>
                </a:solidFill>
                <a:effectLst/>
              </a:rPr>
              <a:t>Purpose of the Presentation </a:t>
            </a:r>
          </a:p>
        </p:txBody>
      </p:sp>
      <p:sp>
        <p:nvSpPr>
          <p:cNvPr id="9219" name="Content Placeholder 2"/>
          <p:cNvSpPr>
            <a:spLocks noGrp="1"/>
          </p:cNvSpPr>
          <p:nvPr>
            <p:ph idx="1"/>
          </p:nvPr>
        </p:nvSpPr>
        <p:spPr>
          <a:xfrm>
            <a:off x="457200" y="1882775"/>
            <a:ext cx="8229600" cy="4572000"/>
          </a:xfrm>
        </p:spPr>
        <p:txBody>
          <a:bodyPr/>
          <a:lstStyle/>
          <a:p>
            <a:pPr eaLnBrk="1" hangingPunct="1">
              <a:buClr>
                <a:schemeClr val="accent5"/>
              </a:buClr>
            </a:pPr>
            <a:r>
              <a:rPr lang="en-US" altLang="en-US" dirty="0"/>
              <a:t>The purpose of this presentation is to provide grantees with information about OVW’s Tribal Governments Program (TGP) under CTAS, its requirements, and tips on how to manage your new grant award. </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marL="484632" indent="0" algn="ctr" eaLnBrk="1" fontAlgn="auto" hangingPunct="1">
              <a:spcAft>
                <a:spcPts val="0"/>
              </a:spcAft>
              <a:defRPr/>
            </a:pPr>
            <a:r>
              <a:rPr lang="en-US" sz="3600" b="1" dirty="0">
                <a:ln w="6350">
                  <a:noFill/>
                </a:ln>
                <a:solidFill>
                  <a:schemeClr val="tx1"/>
                </a:solidFill>
                <a:effectLst/>
                <a:latin typeface="Arial Black" panose="020B0A04020102020204" pitchFamily="34" charset="0"/>
              </a:rPr>
              <a:t>How to Obtain Prior Approval to Attend a Non-OVW Sponsored Training Event</a:t>
            </a:r>
          </a:p>
        </p:txBody>
      </p:sp>
      <p:sp>
        <p:nvSpPr>
          <p:cNvPr id="28675" name="Content Placeholder 7"/>
          <p:cNvSpPr>
            <a:spLocks noGrp="1"/>
          </p:cNvSpPr>
          <p:nvPr>
            <p:ph idx="1"/>
          </p:nvPr>
        </p:nvSpPr>
        <p:spPr>
          <a:xfrm>
            <a:off x="457200" y="1882775"/>
            <a:ext cx="8229600" cy="4572000"/>
          </a:xfrm>
        </p:spPr>
        <p:txBody>
          <a:bodyPr/>
          <a:lstStyle/>
          <a:p>
            <a:pPr eaLnBrk="1" hangingPunct="1">
              <a:buClr>
                <a:schemeClr val="accent5"/>
              </a:buClr>
            </a:pPr>
            <a:r>
              <a:rPr lang="en-US" altLang="en-US" sz="2000" b="1" dirty="0"/>
              <a:t>Submit a Program Office Approval Grant Adjustment Notice (GAN) in Grant Management System (GMS)</a:t>
            </a:r>
          </a:p>
          <a:p>
            <a:pPr lvl="1" eaLnBrk="1" hangingPunct="1">
              <a:buClr>
                <a:schemeClr val="accent5"/>
              </a:buClr>
            </a:pPr>
            <a:r>
              <a:rPr lang="en-US" altLang="en-US" sz="1600" b="1" dirty="0"/>
              <a:t>Provide the name, date(s), and location of event</a:t>
            </a:r>
          </a:p>
          <a:p>
            <a:pPr lvl="1" eaLnBrk="1" hangingPunct="1">
              <a:buClr>
                <a:schemeClr val="accent5"/>
              </a:buClr>
            </a:pPr>
            <a:r>
              <a:rPr lang="en-US" altLang="en-US" sz="1600" b="1" dirty="0"/>
              <a:t>Provide the total amount of unobligated OVW travel funds for the award</a:t>
            </a:r>
          </a:p>
          <a:p>
            <a:pPr lvl="1" eaLnBrk="1" hangingPunct="1">
              <a:buClr>
                <a:schemeClr val="accent5"/>
              </a:buClr>
            </a:pPr>
            <a:r>
              <a:rPr lang="en-US" altLang="en-US" sz="1600" b="1" dirty="0"/>
              <a:t>Provide the total estimated cost of attendance/participant</a:t>
            </a:r>
          </a:p>
          <a:p>
            <a:pPr lvl="1" eaLnBrk="1" hangingPunct="1">
              <a:buClr>
                <a:schemeClr val="accent5"/>
              </a:buClr>
            </a:pPr>
            <a:r>
              <a:rPr lang="en-US" altLang="en-US" sz="1600" b="1" dirty="0"/>
              <a:t>Justify the request by stating how attending the event relates to the goals and objectives of the grant-funded project</a:t>
            </a:r>
          </a:p>
          <a:p>
            <a:pPr lvl="1" eaLnBrk="1" hangingPunct="1">
              <a:buClr>
                <a:schemeClr val="accent5"/>
              </a:buClr>
            </a:pPr>
            <a:r>
              <a:rPr lang="en-US" altLang="en-US" sz="1600" b="1" dirty="0"/>
              <a:t>Requests must be submitted </a:t>
            </a:r>
            <a:r>
              <a:rPr lang="en-US" altLang="en-US" sz="1600" b="1" i="1" u="sng" dirty="0"/>
              <a:t>at least 20 business days before </a:t>
            </a:r>
            <a:r>
              <a:rPr lang="en-US" altLang="en-US" sz="1600" b="1" dirty="0"/>
              <a:t>the start of the event</a:t>
            </a:r>
          </a:p>
          <a:p>
            <a:pPr eaLnBrk="1" hangingPunct="1">
              <a:buClr>
                <a:schemeClr val="accent5"/>
              </a:buClr>
            </a:pPr>
            <a:r>
              <a:rPr lang="en-US" altLang="en-US" sz="2000" b="1" dirty="0"/>
              <a:t>Wait for approval of the GAN before obligating any funds</a:t>
            </a:r>
          </a:p>
          <a:p>
            <a:pPr eaLnBrk="1" hangingPunct="1">
              <a:buClr>
                <a:schemeClr val="accent5"/>
              </a:buClr>
            </a:pPr>
            <a:r>
              <a:rPr lang="en-US" altLang="en-US" sz="2000" b="1" dirty="0"/>
              <a:t>OVW </a:t>
            </a:r>
            <a:r>
              <a:rPr lang="en-US" altLang="en-US" sz="2000" b="1" i="1" dirty="0"/>
              <a:t>will not </a:t>
            </a:r>
            <a:r>
              <a:rPr lang="en-US" altLang="en-US" sz="2000" b="1" dirty="0"/>
              <a:t>approve travel to events that cover subject matter/issues that cannot be addressed with grant funds</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0" y="1752600"/>
            <a:ext cx="7920038" cy="830263"/>
          </a:xfrm>
          <a:prstGeom prst="rect">
            <a:avLst/>
          </a:prstGeom>
        </p:spPr>
        <p:txBody>
          <a:bodyPr wrap="none">
            <a:spAutoFit/>
          </a:bodyPr>
          <a:lstStyle/>
          <a:p>
            <a:pPr marL="65087" algn="ctr" eaLnBrk="1" hangingPunct="1">
              <a:defRPr/>
            </a:pPr>
            <a:r>
              <a:rPr lang="en-US" altLang="en-US" sz="4800" b="1" dirty="0">
                <a:latin typeface="+mn-lt"/>
              </a:rPr>
              <a:t>7 Helpful Tips for Grantees</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ctr" eaLnBrk="1" fontAlgn="auto" hangingPunct="1">
              <a:spcAft>
                <a:spcPts val="0"/>
              </a:spcAft>
              <a:defRPr/>
            </a:pPr>
            <a:r>
              <a:rPr lang="en-US" sz="2900" b="1" dirty="0">
                <a:ln w="6350">
                  <a:noFill/>
                </a:ln>
                <a:solidFill>
                  <a:schemeClr val="tx1"/>
                </a:solidFill>
                <a:effectLst/>
                <a:latin typeface="Arial Black" panose="020B0A04020102020204" pitchFamily="34" charset="0"/>
              </a:rPr>
              <a:t>TIP #1</a:t>
            </a:r>
            <a:br>
              <a:rPr lang="en-US" sz="2900" b="1" dirty="0">
                <a:ln w="6350">
                  <a:noFill/>
                </a:ln>
                <a:solidFill>
                  <a:schemeClr val="tx1"/>
                </a:solidFill>
                <a:effectLst/>
                <a:latin typeface="Arial Black" panose="020B0A04020102020204" pitchFamily="34" charset="0"/>
              </a:rPr>
            </a:br>
            <a:r>
              <a:rPr lang="en-US" sz="2900" b="1" dirty="0">
                <a:ln w="6350">
                  <a:noFill/>
                </a:ln>
                <a:solidFill>
                  <a:schemeClr val="tx1"/>
                </a:solidFill>
                <a:effectLst/>
                <a:latin typeface="Arial Black" panose="020B0A04020102020204" pitchFamily="34" charset="0"/>
              </a:rPr>
              <a:t>Submit Reports Prior to the Due Date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7222041"/>
              </p:ext>
            </p:extLst>
          </p:nvPr>
        </p:nvGraphicFramePr>
        <p:xfrm>
          <a:off x="457200" y="1882775"/>
          <a:ext cx="8229600" cy="14833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algn="ctr"/>
                      <a:r>
                        <a:rPr lang="en-US" b="1" dirty="0"/>
                        <a:t>Programmatic Progress Reports</a:t>
                      </a:r>
                    </a:p>
                  </a:txBody>
                  <a:tcPr>
                    <a:cell3D prstMaterial="dkEdge">
                      <a:bevel prst="artDeco"/>
                      <a:lightRig rig="flood" dir="t"/>
                    </a:cell3D>
                    <a:solidFill>
                      <a:schemeClr val="accent5"/>
                    </a:solidFill>
                  </a:tcPr>
                </a:tc>
                <a:tc hMerge="1">
                  <a:txBody>
                    <a:bodyPr/>
                    <a:lstStyle/>
                    <a:p>
                      <a:pPr algn="ctr"/>
                      <a:endParaRPr lang="en-US" dirty="0"/>
                    </a:p>
                  </a:txBody>
                  <a:tcPr>
                    <a:cell3D prstMaterial="dkEdge">
                      <a:bevel prst="artDeco"/>
                      <a:lightRig rig="flood" dir="t"/>
                    </a:cell3D>
                  </a:tcPr>
                </a:tc>
                <a:extLst>
                  <a:ext uri="{0D108BD9-81ED-4DB2-BD59-A6C34878D82A}">
                    <a16:rowId xmlns:a16="http://schemas.microsoft.com/office/drawing/2014/main" val="10000"/>
                  </a:ext>
                </a:extLst>
              </a:tr>
              <a:tr h="370840">
                <a:tc>
                  <a:txBody>
                    <a:bodyPr/>
                    <a:lstStyle/>
                    <a:p>
                      <a:pPr algn="ctr"/>
                      <a:r>
                        <a:rPr lang="en-US" b="1" dirty="0">
                          <a:solidFill>
                            <a:schemeClr val="tx1"/>
                          </a:solidFill>
                        </a:rPr>
                        <a:t>Reporting Period</a:t>
                      </a:r>
                    </a:p>
                  </a:txBody>
                  <a:tcPr>
                    <a:cell3D prstMaterial="dkEdge">
                      <a:bevel prst="artDeco"/>
                      <a:lightRig rig="flood" dir="t"/>
                    </a:cell3D>
                    <a:solidFill>
                      <a:schemeClr val="accent5"/>
                    </a:solidFill>
                  </a:tcPr>
                </a:tc>
                <a:tc>
                  <a:txBody>
                    <a:bodyPr/>
                    <a:lstStyle/>
                    <a:p>
                      <a:pPr algn="ctr"/>
                      <a:r>
                        <a:rPr lang="en-US" b="1" dirty="0">
                          <a:solidFill>
                            <a:schemeClr val="tx1"/>
                          </a:solidFill>
                        </a:rPr>
                        <a:t>Due Date</a:t>
                      </a:r>
                    </a:p>
                  </a:txBody>
                  <a:tcPr>
                    <a:cell3D prstMaterial="dkEdge">
                      <a:bevel prst="artDeco"/>
                      <a:lightRig rig="flood" dir="t"/>
                    </a:cell3D>
                    <a:solidFill>
                      <a:schemeClr val="accent5"/>
                    </a:solidFill>
                  </a:tcPr>
                </a:tc>
                <a:extLst>
                  <a:ext uri="{0D108BD9-81ED-4DB2-BD59-A6C34878D82A}">
                    <a16:rowId xmlns:a16="http://schemas.microsoft.com/office/drawing/2014/main" val="10001"/>
                  </a:ext>
                </a:extLst>
              </a:tr>
              <a:tr h="370840">
                <a:tc>
                  <a:txBody>
                    <a:bodyPr/>
                    <a:lstStyle/>
                    <a:p>
                      <a:pPr algn="ctr"/>
                      <a:r>
                        <a:rPr lang="en-US" b="1" dirty="0"/>
                        <a:t>January 1- June 30</a:t>
                      </a:r>
                    </a:p>
                  </a:txBody>
                  <a:tcPr>
                    <a:cell3D prstMaterial="dkEdge">
                      <a:bevel prst="artDeco"/>
                      <a:lightRig rig="flood" dir="t"/>
                    </a:cell3D>
                  </a:tcPr>
                </a:tc>
                <a:tc>
                  <a:txBody>
                    <a:bodyPr/>
                    <a:lstStyle/>
                    <a:p>
                      <a:pPr algn="ctr"/>
                      <a:r>
                        <a:rPr lang="en-US" b="1" dirty="0"/>
                        <a:t>July 30th</a:t>
                      </a:r>
                    </a:p>
                  </a:txBody>
                  <a:tcPr>
                    <a:cell3D prstMaterial="dkEdge">
                      <a:bevel prst="artDeco"/>
                      <a:lightRig rig="flood" dir="t"/>
                    </a:cell3D>
                  </a:tcPr>
                </a:tc>
                <a:extLst>
                  <a:ext uri="{0D108BD9-81ED-4DB2-BD59-A6C34878D82A}">
                    <a16:rowId xmlns:a16="http://schemas.microsoft.com/office/drawing/2014/main" val="10002"/>
                  </a:ext>
                </a:extLst>
              </a:tr>
              <a:tr h="370840">
                <a:tc>
                  <a:txBody>
                    <a:bodyPr/>
                    <a:lstStyle/>
                    <a:p>
                      <a:pPr algn="ctr"/>
                      <a:r>
                        <a:rPr lang="en-US" b="1" dirty="0"/>
                        <a:t>July 1-</a:t>
                      </a:r>
                      <a:r>
                        <a:rPr lang="en-US" b="1" baseline="0" dirty="0"/>
                        <a:t> December 31</a:t>
                      </a:r>
                      <a:endParaRPr lang="en-US" b="1" dirty="0"/>
                    </a:p>
                  </a:txBody>
                  <a:tcPr>
                    <a:cell3D prstMaterial="dkEdge">
                      <a:bevel prst="artDeco"/>
                      <a:lightRig rig="flood" dir="t"/>
                    </a:cell3D>
                    <a:solidFill>
                      <a:schemeClr val="tx2"/>
                    </a:solidFill>
                  </a:tcPr>
                </a:tc>
                <a:tc>
                  <a:txBody>
                    <a:bodyPr/>
                    <a:lstStyle/>
                    <a:p>
                      <a:pPr algn="ctr"/>
                      <a:r>
                        <a:rPr lang="en-US" b="1" dirty="0"/>
                        <a:t>January 30th</a:t>
                      </a:r>
                    </a:p>
                  </a:txBody>
                  <a:tcPr>
                    <a:cell3D prstMaterial="dkEdge">
                      <a:bevel prst="artDeco"/>
                      <a:lightRig rig="flood" dir="t"/>
                    </a:cell3D>
                    <a:solidFill>
                      <a:schemeClr val="tx2"/>
                    </a:solidFill>
                  </a:tcPr>
                </a:tc>
                <a:extLst>
                  <a:ext uri="{0D108BD9-81ED-4DB2-BD59-A6C34878D82A}">
                    <a16:rowId xmlns:a16="http://schemas.microsoft.com/office/drawing/2014/main" val="1000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1497131875"/>
              </p:ext>
            </p:extLst>
          </p:nvPr>
        </p:nvGraphicFramePr>
        <p:xfrm>
          <a:off x="457200" y="3733800"/>
          <a:ext cx="8229600" cy="22250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algn="ctr"/>
                      <a:r>
                        <a:rPr lang="en-US" b="1" dirty="0"/>
                        <a:t>Financial Progress Reports</a:t>
                      </a:r>
                    </a:p>
                  </a:txBody>
                  <a:tcPr>
                    <a:cell3D prstMaterial="dkEdge">
                      <a:bevel prst="artDeco"/>
                      <a:lightRig rig="flood" dir="t"/>
                    </a:cell3D>
                    <a:solidFill>
                      <a:schemeClr val="accent5"/>
                    </a:solidFill>
                  </a:tcPr>
                </a:tc>
                <a:tc hMerge="1">
                  <a:txBody>
                    <a:bodyPr/>
                    <a:lstStyle/>
                    <a:p>
                      <a:pPr algn="ctr"/>
                      <a:endParaRPr lang="en-US" dirty="0"/>
                    </a:p>
                  </a:txBody>
                  <a:tcPr>
                    <a:cell3D prstMaterial="dkEdge">
                      <a:bevel prst="artDeco"/>
                      <a:lightRig rig="flood" dir="t"/>
                    </a:cell3D>
                  </a:tcPr>
                </a:tc>
                <a:extLst>
                  <a:ext uri="{0D108BD9-81ED-4DB2-BD59-A6C34878D82A}">
                    <a16:rowId xmlns:a16="http://schemas.microsoft.com/office/drawing/2014/main" val="10000"/>
                  </a:ext>
                </a:extLst>
              </a:tr>
              <a:tr h="370840">
                <a:tc>
                  <a:txBody>
                    <a:bodyPr/>
                    <a:lstStyle/>
                    <a:p>
                      <a:pPr algn="ctr"/>
                      <a:r>
                        <a:rPr lang="en-US" b="1" dirty="0">
                          <a:solidFill>
                            <a:schemeClr val="tx1"/>
                          </a:solidFill>
                        </a:rPr>
                        <a:t>Reporting Period</a:t>
                      </a:r>
                    </a:p>
                  </a:txBody>
                  <a:tcPr>
                    <a:cell3D prstMaterial="dkEdge">
                      <a:bevel prst="artDeco"/>
                      <a:lightRig rig="flood" dir="t"/>
                    </a:cell3D>
                    <a:solidFill>
                      <a:schemeClr val="accent5"/>
                    </a:solidFill>
                  </a:tcPr>
                </a:tc>
                <a:tc>
                  <a:txBody>
                    <a:bodyPr/>
                    <a:lstStyle/>
                    <a:p>
                      <a:pPr algn="ctr"/>
                      <a:r>
                        <a:rPr lang="en-US" b="1" dirty="0">
                          <a:solidFill>
                            <a:schemeClr val="tx1"/>
                          </a:solidFill>
                        </a:rPr>
                        <a:t>Due Date</a:t>
                      </a:r>
                    </a:p>
                  </a:txBody>
                  <a:tcPr>
                    <a:cell3D prstMaterial="dkEdge">
                      <a:bevel prst="artDeco"/>
                      <a:lightRig rig="flood" dir="t"/>
                    </a:cell3D>
                    <a:solidFill>
                      <a:schemeClr val="accent5"/>
                    </a:solidFill>
                  </a:tcPr>
                </a:tc>
                <a:extLst>
                  <a:ext uri="{0D108BD9-81ED-4DB2-BD59-A6C34878D82A}">
                    <a16:rowId xmlns:a16="http://schemas.microsoft.com/office/drawing/2014/main" val="10001"/>
                  </a:ext>
                </a:extLst>
              </a:tr>
              <a:tr h="370840">
                <a:tc>
                  <a:txBody>
                    <a:bodyPr/>
                    <a:lstStyle/>
                    <a:p>
                      <a:pPr algn="ctr"/>
                      <a:r>
                        <a:rPr lang="en-US" b="1" dirty="0"/>
                        <a:t>January 1- March 31</a:t>
                      </a:r>
                    </a:p>
                  </a:txBody>
                  <a:tcPr>
                    <a:cell3D prstMaterial="dkEdge">
                      <a:bevel prst="artDeco"/>
                      <a:lightRig rig="flood" dir="t"/>
                    </a:cell3D>
                  </a:tcPr>
                </a:tc>
                <a:tc>
                  <a:txBody>
                    <a:bodyPr/>
                    <a:lstStyle/>
                    <a:p>
                      <a:pPr algn="ctr"/>
                      <a:r>
                        <a:rPr lang="en-US" b="1" dirty="0"/>
                        <a:t>April 30th</a:t>
                      </a:r>
                    </a:p>
                  </a:txBody>
                  <a:tcPr>
                    <a:cell3D prstMaterial="dkEdge">
                      <a:bevel prst="artDeco"/>
                      <a:lightRig rig="flood" dir="t"/>
                    </a:cell3D>
                  </a:tcPr>
                </a:tc>
                <a:extLst>
                  <a:ext uri="{0D108BD9-81ED-4DB2-BD59-A6C34878D82A}">
                    <a16:rowId xmlns:a16="http://schemas.microsoft.com/office/drawing/2014/main" val="10002"/>
                  </a:ext>
                </a:extLst>
              </a:tr>
              <a:tr h="370840">
                <a:tc>
                  <a:txBody>
                    <a:bodyPr/>
                    <a:lstStyle/>
                    <a:p>
                      <a:pPr algn="ctr"/>
                      <a:r>
                        <a:rPr lang="en-US" b="1" dirty="0"/>
                        <a:t>April 1-</a:t>
                      </a:r>
                      <a:r>
                        <a:rPr lang="en-US" b="1" baseline="0" dirty="0"/>
                        <a:t> June 30</a:t>
                      </a:r>
                      <a:endParaRPr lang="en-US" b="1" dirty="0"/>
                    </a:p>
                  </a:txBody>
                  <a:tcPr>
                    <a:cell3D prstMaterial="dkEdge">
                      <a:bevel prst="artDeco"/>
                      <a:lightRig rig="flood" dir="t"/>
                    </a:cell3D>
                    <a:solidFill>
                      <a:schemeClr val="tx2"/>
                    </a:solidFill>
                  </a:tcPr>
                </a:tc>
                <a:tc>
                  <a:txBody>
                    <a:bodyPr/>
                    <a:lstStyle/>
                    <a:p>
                      <a:pPr algn="ctr"/>
                      <a:r>
                        <a:rPr lang="en-US" b="1" dirty="0"/>
                        <a:t>July</a:t>
                      </a:r>
                      <a:r>
                        <a:rPr lang="en-US" b="1" baseline="0" dirty="0"/>
                        <a:t> 30</a:t>
                      </a:r>
                      <a:endParaRPr lang="en-US" b="1" dirty="0"/>
                    </a:p>
                  </a:txBody>
                  <a:tcPr>
                    <a:cell3D prstMaterial="dkEdge">
                      <a:bevel prst="artDeco"/>
                      <a:lightRig rig="flood" dir="t"/>
                    </a:cell3D>
                    <a:solidFill>
                      <a:schemeClr val="tx2"/>
                    </a:solidFill>
                  </a:tcPr>
                </a:tc>
                <a:extLst>
                  <a:ext uri="{0D108BD9-81ED-4DB2-BD59-A6C34878D82A}">
                    <a16:rowId xmlns:a16="http://schemas.microsoft.com/office/drawing/2014/main" val="10003"/>
                  </a:ext>
                </a:extLst>
              </a:tr>
              <a:tr h="370840">
                <a:tc>
                  <a:txBody>
                    <a:bodyPr/>
                    <a:lstStyle/>
                    <a:p>
                      <a:pPr algn="ctr"/>
                      <a:r>
                        <a:rPr lang="en-US" b="1" dirty="0"/>
                        <a:t>July</a:t>
                      </a:r>
                      <a:r>
                        <a:rPr lang="en-US" b="1" baseline="0" dirty="0"/>
                        <a:t> 1- September 30</a:t>
                      </a:r>
                      <a:endParaRPr lang="en-US" b="1" dirty="0"/>
                    </a:p>
                  </a:txBody>
                  <a:tcPr>
                    <a:cell3D prstMaterial="dkEdge">
                      <a:bevel prst="artDeco"/>
                      <a:lightRig rig="flood" dir="t"/>
                    </a:cell3D>
                    <a:solidFill>
                      <a:schemeClr val="tx2"/>
                    </a:solidFill>
                  </a:tcPr>
                </a:tc>
                <a:tc>
                  <a:txBody>
                    <a:bodyPr/>
                    <a:lstStyle/>
                    <a:p>
                      <a:pPr algn="ctr"/>
                      <a:r>
                        <a:rPr lang="en-US" b="1" dirty="0"/>
                        <a:t>October 30</a:t>
                      </a:r>
                    </a:p>
                  </a:txBody>
                  <a:tcPr>
                    <a:cell3D prstMaterial="dkEdge">
                      <a:bevel prst="artDeco"/>
                      <a:lightRig rig="flood" dir="t"/>
                    </a:cell3D>
                    <a:solidFill>
                      <a:schemeClr val="tx2"/>
                    </a:solidFill>
                  </a:tcPr>
                </a:tc>
                <a:extLst>
                  <a:ext uri="{0D108BD9-81ED-4DB2-BD59-A6C34878D82A}">
                    <a16:rowId xmlns:a16="http://schemas.microsoft.com/office/drawing/2014/main" val="10004"/>
                  </a:ext>
                </a:extLst>
              </a:tr>
              <a:tr h="370840">
                <a:tc>
                  <a:txBody>
                    <a:bodyPr/>
                    <a:lstStyle/>
                    <a:p>
                      <a:pPr algn="ctr"/>
                      <a:r>
                        <a:rPr lang="en-US" b="1" dirty="0"/>
                        <a:t>October 1- December</a:t>
                      </a:r>
                      <a:r>
                        <a:rPr lang="en-US" b="1" baseline="0" dirty="0"/>
                        <a:t> 31</a:t>
                      </a:r>
                      <a:endParaRPr lang="en-US" b="1" dirty="0"/>
                    </a:p>
                  </a:txBody>
                  <a:tcPr>
                    <a:cell3D prstMaterial="dkEdge">
                      <a:bevel prst="artDeco"/>
                      <a:lightRig rig="flood" dir="t"/>
                    </a:cell3D>
                    <a:solidFill>
                      <a:schemeClr val="tx2"/>
                    </a:solidFill>
                  </a:tcPr>
                </a:tc>
                <a:tc>
                  <a:txBody>
                    <a:bodyPr/>
                    <a:lstStyle/>
                    <a:p>
                      <a:pPr algn="ctr"/>
                      <a:r>
                        <a:rPr lang="en-US" b="1" dirty="0"/>
                        <a:t>January 30</a:t>
                      </a:r>
                    </a:p>
                  </a:txBody>
                  <a:tcPr>
                    <a:cell3D prstMaterial="dkEdge">
                      <a:bevel prst="artDeco"/>
                      <a:lightRig rig="flood" dir="t"/>
                    </a:cell3D>
                    <a:solidFill>
                      <a:schemeClr val="tx2"/>
                    </a:solidFill>
                  </a:tcPr>
                </a:tc>
                <a:extLst>
                  <a:ext uri="{0D108BD9-81ED-4DB2-BD59-A6C34878D82A}">
                    <a16:rowId xmlns:a16="http://schemas.microsoft.com/office/drawing/2014/main" val="10005"/>
                  </a:ext>
                </a:extLst>
              </a:tr>
            </a:tbl>
          </a:graphicData>
        </a:graphic>
      </p:graphicFrame>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399256"/>
            <a:ext cx="8229600" cy="1399033"/>
          </a:xfrm>
        </p:spPr>
        <p:txBody>
          <a:bodyPr/>
          <a:lstStyle/>
          <a:p>
            <a:pPr marL="484632" indent="0" algn="ctr" eaLnBrk="1" fontAlgn="auto" hangingPunct="1">
              <a:spcAft>
                <a:spcPts val="0"/>
              </a:spcAft>
              <a:defRPr/>
            </a:pPr>
            <a:r>
              <a:rPr lang="en-US" sz="3600" b="1" dirty="0">
                <a:ln w="6350">
                  <a:noFill/>
                </a:ln>
                <a:solidFill>
                  <a:schemeClr val="tx1"/>
                </a:solidFill>
                <a:effectLst/>
                <a:latin typeface="Arial Black" panose="020B0A04020102020204" pitchFamily="34" charset="0"/>
              </a:rPr>
              <a:t>TIP #2</a:t>
            </a:r>
            <a:br>
              <a:rPr lang="en-US" sz="3600" b="1" dirty="0">
                <a:ln w="6350">
                  <a:noFill/>
                </a:ln>
                <a:solidFill>
                  <a:schemeClr val="tx1"/>
                </a:solidFill>
                <a:effectLst/>
                <a:latin typeface="Arial Black" panose="020B0A04020102020204" pitchFamily="34" charset="0"/>
              </a:rPr>
            </a:br>
            <a:r>
              <a:rPr lang="en-US" sz="3600" b="1" dirty="0">
                <a:ln w="6350">
                  <a:noFill/>
                </a:ln>
                <a:solidFill>
                  <a:schemeClr val="tx1"/>
                </a:solidFill>
                <a:effectLst/>
                <a:latin typeface="Arial Black" panose="020B0A04020102020204" pitchFamily="34" charset="0"/>
              </a:rPr>
              <a:t>Communication is Key</a:t>
            </a:r>
          </a:p>
        </p:txBody>
      </p:sp>
      <p:pic>
        <p:nvPicPr>
          <p:cNvPr id="5" name="Picture 4"/>
          <p:cNvPicPr>
            <a:picLocks noChangeAspect="1"/>
          </p:cNvPicPr>
          <p:nvPr/>
        </p:nvPicPr>
        <p:blipFill>
          <a:blip r:embed="rId4">
            <a:extLst/>
          </a:blip>
          <a:stretch>
            <a:fillRect/>
          </a:stretch>
        </p:blipFill>
        <p:spPr>
          <a:xfrm>
            <a:off x="228600" y="3962400"/>
            <a:ext cx="1819275" cy="2514600"/>
          </a:xfrm>
          <a:prstGeom prst="rect">
            <a:avLst/>
          </a:prstGeom>
          <a:ln>
            <a:noFill/>
          </a:ln>
          <a:effectLst>
            <a:softEdge rad="112500"/>
          </a:effectLst>
        </p:spPr>
      </p:pic>
      <p:pic>
        <p:nvPicPr>
          <p:cNvPr id="8" name="Picture 7"/>
          <p:cNvPicPr>
            <a:picLocks noChangeAspect="1"/>
          </p:cNvPicPr>
          <p:nvPr/>
        </p:nvPicPr>
        <p:blipFill>
          <a:blip r:embed="rId5">
            <a:extLst/>
          </a:blip>
          <a:stretch>
            <a:fillRect/>
          </a:stretch>
        </p:blipFill>
        <p:spPr>
          <a:xfrm>
            <a:off x="1905000" y="5216741"/>
            <a:ext cx="1476375" cy="1257300"/>
          </a:xfrm>
          <a:prstGeom prst="rect">
            <a:avLst/>
          </a:prstGeom>
          <a:ln>
            <a:noFill/>
          </a:ln>
          <a:effectLst>
            <a:softEdge rad="112500"/>
          </a:effectLst>
        </p:spPr>
      </p:pic>
      <p:pic>
        <p:nvPicPr>
          <p:cNvPr id="9" name="Picture 8"/>
          <p:cNvPicPr>
            <a:picLocks noChangeAspect="1"/>
          </p:cNvPicPr>
          <p:nvPr/>
        </p:nvPicPr>
        <p:blipFill>
          <a:blip r:embed="rId6">
            <a:extLst/>
          </a:blip>
          <a:stretch>
            <a:fillRect/>
          </a:stretch>
        </p:blipFill>
        <p:spPr>
          <a:xfrm>
            <a:off x="7353300" y="4191000"/>
            <a:ext cx="1790700" cy="2562225"/>
          </a:xfrm>
          <a:prstGeom prst="rect">
            <a:avLst/>
          </a:prstGeom>
          <a:ln>
            <a:noFill/>
          </a:ln>
          <a:effectLst>
            <a:softEdge rad="112500"/>
          </a:effectLst>
        </p:spPr>
      </p:pic>
      <p:pic>
        <p:nvPicPr>
          <p:cNvPr id="10" name="Picture 9"/>
          <p:cNvPicPr>
            <a:picLocks noChangeAspect="1"/>
          </p:cNvPicPr>
          <p:nvPr/>
        </p:nvPicPr>
        <p:blipFill>
          <a:blip r:embed="rId7">
            <a:extLst/>
          </a:blip>
          <a:stretch>
            <a:fillRect/>
          </a:stretch>
        </p:blipFill>
        <p:spPr>
          <a:xfrm>
            <a:off x="3276600" y="5181809"/>
            <a:ext cx="2723810" cy="1676191"/>
          </a:xfrm>
          <a:prstGeom prst="rect">
            <a:avLst/>
          </a:prstGeom>
          <a:ln>
            <a:noFill/>
          </a:ln>
          <a:effectLst>
            <a:softEdge rad="112500"/>
          </a:effectLst>
        </p:spPr>
      </p:pic>
      <p:pic>
        <p:nvPicPr>
          <p:cNvPr id="11" name="Picture 10"/>
          <p:cNvPicPr>
            <a:picLocks noChangeAspect="1"/>
          </p:cNvPicPr>
          <p:nvPr/>
        </p:nvPicPr>
        <p:blipFill>
          <a:blip r:embed="rId8">
            <a:extLst/>
          </a:blip>
          <a:stretch>
            <a:fillRect/>
          </a:stretch>
        </p:blipFill>
        <p:spPr>
          <a:xfrm>
            <a:off x="6000410" y="4400781"/>
            <a:ext cx="1457325" cy="2142662"/>
          </a:xfrm>
          <a:prstGeom prst="rect">
            <a:avLst/>
          </a:prstGeom>
          <a:ln>
            <a:noFill/>
          </a:ln>
          <a:effectLst>
            <a:softEdge rad="112500"/>
          </a:effectLst>
        </p:spPr>
      </p:pic>
      <p:pic>
        <p:nvPicPr>
          <p:cNvPr id="12" name="Picture 11"/>
          <p:cNvPicPr>
            <a:picLocks noChangeAspect="1"/>
          </p:cNvPicPr>
          <p:nvPr/>
        </p:nvPicPr>
        <p:blipFill>
          <a:blip r:embed="rId9">
            <a:extLst/>
          </a:blip>
          <a:stretch>
            <a:fillRect/>
          </a:stretch>
        </p:blipFill>
        <p:spPr>
          <a:xfrm>
            <a:off x="2047875" y="3774165"/>
            <a:ext cx="1533525" cy="1533525"/>
          </a:xfrm>
          <a:prstGeom prst="rect">
            <a:avLst/>
          </a:prstGeom>
          <a:ln>
            <a:noFill/>
          </a:ln>
          <a:effectLst>
            <a:softEdge rad="112500"/>
          </a:effectLst>
        </p:spPr>
      </p:pic>
      <p:pic>
        <p:nvPicPr>
          <p:cNvPr id="14" name="Picture 13"/>
          <p:cNvPicPr>
            <a:picLocks noChangeAspect="1"/>
          </p:cNvPicPr>
          <p:nvPr/>
        </p:nvPicPr>
        <p:blipFill>
          <a:blip r:embed="rId10">
            <a:extLst/>
          </a:blip>
          <a:stretch>
            <a:fillRect/>
          </a:stretch>
        </p:blipFill>
        <p:spPr>
          <a:xfrm>
            <a:off x="3548849" y="3885601"/>
            <a:ext cx="1112971" cy="1365171"/>
          </a:xfrm>
          <a:prstGeom prst="rect">
            <a:avLst/>
          </a:prstGeom>
          <a:ln>
            <a:noFill/>
          </a:ln>
          <a:effectLst>
            <a:softEdge rad="112500"/>
          </a:effectLst>
        </p:spPr>
      </p:pic>
      <p:pic>
        <p:nvPicPr>
          <p:cNvPr id="15" name="Picture 14"/>
          <p:cNvPicPr>
            <a:picLocks noChangeAspect="1"/>
          </p:cNvPicPr>
          <p:nvPr/>
        </p:nvPicPr>
        <p:blipFill>
          <a:blip r:embed="rId11">
            <a:extLst/>
          </a:blip>
          <a:stretch>
            <a:fillRect/>
          </a:stretch>
        </p:blipFill>
        <p:spPr>
          <a:xfrm>
            <a:off x="4800600" y="3858968"/>
            <a:ext cx="923925" cy="1474128"/>
          </a:xfrm>
          <a:prstGeom prst="rect">
            <a:avLst/>
          </a:prstGeom>
          <a:ln>
            <a:noFill/>
          </a:ln>
          <a:effectLst>
            <a:softEdge rad="112500"/>
          </a:effectLst>
        </p:spPr>
      </p:pic>
      <p:sp>
        <p:nvSpPr>
          <p:cNvPr id="6" name="Content Placeholder 5"/>
          <p:cNvSpPr>
            <a:spLocks noGrp="1"/>
          </p:cNvSpPr>
          <p:nvPr>
            <p:ph idx="1"/>
          </p:nvPr>
        </p:nvSpPr>
        <p:spPr>
          <a:xfrm>
            <a:off x="457200" y="1882775"/>
            <a:ext cx="8229600" cy="4572000"/>
          </a:xfrm>
        </p:spPr>
        <p:txBody>
          <a:bodyPr>
            <a:normAutofit/>
          </a:bodyPr>
          <a:lstStyle/>
          <a:p>
            <a:pPr marL="448056" indent="-384048" eaLnBrk="1" fontAlgn="auto" hangingPunct="1">
              <a:spcAft>
                <a:spcPts val="0"/>
              </a:spcAft>
              <a:buClr>
                <a:schemeClr val="accent5"/>
              </a:buClr>
              <a:buFont typeface="Wingdings 2"/>
              <a:buChar char=""/>
              <a:defRPr/>
            </a:pPr>
            <a:r>
              <a:rPr lang="en-US" sz="2600" b="1" dirty="0">
                <a:solidFill>
                  <a:prstClr val="white"/>
                </a:solidFill>
              </a:rPr>
              <a:t>Keep your POC information in GMS up-to-date to assure you notices on: Delinquent Reports, Frozen Funds, Close-out Reminders, and other important correspondence. </a:t>
            </a:r>
          </a:p>
          <a:p>
            <a:pPr marL="64008" indent="0" eaLnBrk="1" fontAlgn="auto" hangingPunct="1">
              <a:spcAft>
                <a:spcPts val="0"/>
              </a:spcAft>
              <a:buFont typeface="Wingdings 2"/>
              <a:buNone/>
              <a:defRPr/>
            </a:pPr>
            <a:endParaRPr 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b="1" dirty="0">
                <a:ln>
                  <a:noFill/>
                </a:ln>
                <a:solidFill>
                  <a:schemeClr val="tx1"/>
                </a:solidFill>
                <a:effectLst/>
              </a:rPr>
              <a:t>Tip#2 Communication Cont’d</a:t>
            </a:r>
          </a:p>
        </p:txBody>
      </p:sp>
      <p:sp>
        <p:nvSpPr>
          <p:cNvPr id="32771" name="Rectangle 3"/>
          <p:cNvSpPr>
            <a:spLocks noGrp="1"/>
          </p:cNvSpPr>
          <p:nvPr>
            <p:ph type="body" idx="4294967295"/>
          </p:nvPr>
        </p:nvSpPr>
        <p:spPr/>
        <p:txBody>
          <a:bodyPr/>
          <a:lstStyle/>
          <a:p>
            <a:pPr eaLnBrk="1" hangingPunct="1">
              <a:buClr>
                <a:schemeClr val="accent5"/>
              </a:buClr>
            </a:pPr>
            <a:r>
              <a:rPr lang="en-US" altLang="en-US" sz="2800" b="1" dirty="0">
                <a:solidFill>
                  <a:srgbClr val="FFFFFF"/>
                </a:solidFill>
              </a:rPr>
              <a:t>Make sure that the Project Director  and other key staff and project partners have a copy of the approved application </a:t>
            </a:r>
          </a:p>
          <a:p>
            <a:pPr eaLnBrk="1" hangingPunct="1">
              <a:buClr>
                <a:schemeClr val="accent5"/>
              </a:buClr>
            </a:pPr>
            <a:r>
              <a:rPr lang="en-US" altLang="en-US" sz="2800" b="1" dirty="0"/>
              <a:t>Read your special conditions and ask questions!</a:t>
            </a:r>
            <a:r>
              <a:rPr lang="en-US" altLang="en-US" sz="2800" b="1" dirty="0">
                <a:solidFill>
                  <a:srgbClr val="FFFFFF"/>
                </a:solidFill>
              </a:rPr>
              <a:t> Make sure your project partners understand your special conditions as well</a:t>
            </a:r>
          </a:p>
          <a:p>
            <a:pPr eaLnBrk="1" hangingPunct="1">
              <a:buClr>
                <a:schemeClr val="accent5"/>
              </a:buClr>
            </a:pPr>
            <a:r>
              <a:rPr lang="en-US" altLang="en-US" sz="2800" b="1" dirty="0">
                <a:solidFill>
                  <a:srgbClr val="FFFFFF"/>
                </a:solidFill>
              </a:rPr>
              <a:t>Talk to your Grant Program Specialist – </a:t>
            </a:r>
          </a:p>
          <a:p>
            <a:pPr lvl="1" eaLnBrk="1" hangingPunct="1">
              <a:buClr>
                <a:schemeClr val="accent5"/>
              </a:buClr>
            </a:pPr>
            <a:r>
              <a:rPr lang="en-US" altLang="en-US" sz="2400" b="1" u="sng" dirty="0">
                <a:solidFill>
                  <a:srgbClr val="FFFFFF"/>
                </a:solidFill>
              </a:rPr>
              <a:t>Before</a:t>
            </a:r>
            <a:r>
              <a:rPr lang="en-US" altLang="en-US" sz="2400" b="1" dirty="0">
                <a:solidFill>
                  <a:srgbClr val="FFFFFF"/>
                </a:solidFill>
              </a:rPr>
              <a:t> making changes to your project/budget</a:t>
            </a:r>
          </a:p>
          <a:p>
            <a:pPr lvl="1" eaLnBrk="1" hangingPunct="1">
              <a:buClr>
                <a:schemeClr val="accent5"/>
              </a:buClr>
            </a:pPr>
            <a:r>
              <a:rPr lang="en-US" altLang="en-US" sz="2400" b="1" dirty="0">
                <a:solidFill>
                  <a:srgbClr val="FFFFFF"/>
                </a:solidFill>
              </a:rPr>
              <a:t>But also to share and celebrate your successes and talk through challenges</a:t>
            </a:r>
          </a:p>
          <a:p>
            <a:pPr eaLnBrk="1" hangingPunct="1">
              <a:buFont typeface="Wingdings 2" pitchFamily="18" charset="2"/>
              <a:buNone/>
            </a:pPr>
            <a:endParaRPr lang="en-US" altLang="en-US" sz="2600" dirty="0"/>
          </a:p>
          <a:p>
            <a:pPr marL="65087" indent="0" eaLnBrk="1" hangingPunct="1">
              <a:buNone/>
            </a:pPr>
            <a:endParaRPr lang="en-US" altLang="en-US" sz="2600" dirty="0"/>
          </a:p>
          <a:p>
            <a:pPr eaLnBrk="1" hangingPunct="1"/>
            <a:endParaRPr lang="en-US" altLang="en-US" sz="2600"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304800"/>
            <a:ext cx="8534400" cy="1143000"/>
          </a:xfrm>
        </p:spPr>
        <p:txBody>
          <a:bodyPr>
            <a:noAutofit/>
          </a:bodyPr>
          <a:lstStyle/>
          <a:p>
            <a:pPr marL="484632" indent="0" algn="ctr" eaLnBrk="1" fontAlgn="auto" hangingPunct="1">
              <a:spcAft>
                <a:spcPts val="0"/>
              </a:spcAft>
              <a:defRPr/>
            </a:pPr>
            <a:r>
              <a:rPr lang="en-US" sz="2800" b="1" dirty="0">
                <a:ln w="6350">
                  <a:noFill/>
                </a:ln>
                <a:solidFill>
                  <a:schemeClr val="tx1"/>
                </a:solidFill>
                <a:effectLst/>
                <a:latin typeface="Arial Black" panose="020B0A04020102020204" pitchFamily="34" charset="0"/>
              </a:rPr>
              <a:t>TIP #3</a:t>
            </a:r>
            <a:br>
              <a:rPr lang="en-US" sz="2800" b="1" dirty="0">
                <a:ln w="6350">
                  <a:noFill/>
                </a:ln>
                <a:solidFill>
                  <a:schemeClr val="tx1"/>
                </a:solidFill>
                <a:effectLst/>
                <a:latin typeface="Arial Black" panose="020B0A04020102020204" pitchFamily="34" charset="0"/>
              </a:rPr>
            </a:br>
            <a:r>
              <a:rPr lang="en-US" sz="2800" b="1" dirty="0">
                <a:ln w="6350">
                  <a:noFill/>
                </a:ln>
                <a:solidFill>
                  <a:schemeClr val="tx1"/>
                </a:solidFill>
                <a:effectLst/>
                <a:latin typeface="Arial Black" panose="020B0A04020102020204" pitchFamily="34" charset="0"/>
              </a:rPr>
              <a:t>Help is just a phone call or </a:t>
            </a:r>
            <a:br>
              <a:rPr lang="en-US" sz="2800" b="1" dirty="0">
                <a:ln w="6350">
                  <a:noFill/>
                </a:ln>
                <a:solidFill>
                  <a:schemeClr val="tx1"/>
                </a:solidFill>
                <a:effectLst/>
                <a:latin typeface="Arial Black" panose="020B0A04020102020204" pitchFamily="34" charset="0"/>
              </a:rPr>
            </a:br>
            <a:r>
              <a:rPr lang="en-US" sz="2800" b="1" dirty="0">
                <a:ln w="6350">
                  <a:noFill/>
                </a:ln>
                <a:solidFill>
                  <a:schemeClr val="tx1"/>
                </a:solidFill>
                <a:effectLst/>
                <a:latin typeface="Arial Black" panose="020B0A04020102020204" pitchFamily="34" charset="0"/>
              </a:rPr>
              <a:t>mouse click away</a:t>
            </a:r>
          </a:p>
        </p:txBody>
      </p:sp>
      <p:sp>
        <p:nvSpPr>
          <p:cNvPr id="33795" name="Rectangle 3"/>
          <p:cNvSpPr>
            <a:spLocks noGrp="1" noChangeArrowheads="1"/>
          </p:cNvSpPr>
          <p:nvPr>
            <p:ph type="body" idx="1"/>
          </p:nvPr>
        </p:nvSpPr>
        <p:spPr>
          <a:xfrm>
            <a:off x="990600" y="1752600"/>
            <a:ext cx="7924800" cy="4800600"/>
          </a:xfrm>
        </p:spPr>
        <p:txBody>
          <a:bodyPr/>
          <a:lstStyle/>
          <a:p>
            <a:pPr eaLnBrk="1" hangingPunct="1">
              <a:lnSpc>
                <a:spcPct val="90000"/>
              </a:lnSpc>
              <a:buClr>
                <a:schemeClr val="accent6"/>
              </a:buClr>
            </a:pPr>
            <a:r>
              <a:rPr lang="en-US" altLang="en-US" sz="2100" b="1" dirty="0"/>
              <a:t>OVW Grants Financial Management Division (GFMD):</a:t>
            </a:r>
          </a:p>
          <a:p>
            <a:pPr lvl="1" eaLnBrk="1" hangingPunct="1">
              <a:lnSpc>
                <a:spcPct val="90000"/>
              </a:lnSpc>
              <a:buClr>
                <a:schemeClr val="accent5"/>
              </a:buClr>
            </a:pPr>
            <a:r>
              <a:rPr lang="en-US" altLang="en-US" sz="2000" b="1" dirty="0"/>
              <a:t>1-888-514-8556</a:t>
            </a:r>
          </a:p>
          <a:p>
            <a:pPr lvl="1" eaLnBrk="1" hangingPunct="1">
              <a:lnSpc>
                <a:spcPct val="90000"/>
              </a:lnSpc>
              <a:buClr>
                <a:schemeClr val="accent5"/>
              </a:buClr>
            </a:pPr>
            <a:r>
              <a:rPr lang="en-US" altLang="en-US" sz="2000" b="1" dirty="0">
                <a:solidFill>
                  <a:schemeClr val="accent5">
                    <a:lumMod val="20000"/>
                    <a:lumOff val="80000"/>
                  </a:schemeClr>
                </a:solidFill>
                <a:hlinkClick r:id="rId4">
                  <a:extLst>
                    <a:ext uri="{A12FA001-AC4F-418D-AE19-62706E023703}">
                      <ahyp:hlinkClr xmlns:ahyp="http://schemas.microsoft.com/office/drawing/2018/hyperlinkcolor" val="tx"/>
                    </a:ext>
                  </a:extLst>
                </a:hlinkClick>
              </a:rPr>
              <a:t>OVW.GFMD@usdoj.gov</a:t>
            </a:r>
            <a:endParaRPr lang="en-US" altLang="en-US" sz="2000" b="1" dirty="0">
              <a:solidFill>
                <a:schemeClr val="accent5">
                  <a:lumMod val="20000"/>
                  <a:lumOff val="80000"/>
                </a:schemeClr>
              </a:solidFill>
            </a:endParaRPr>
          </a:p>
          <a:p>
            <a:pPr lvl="1" eaLnBrk="1" hangingPunct="1">
              <a:lnSpc>
                <a:spcPct val="90000"/>
              </a:lnSpc>
              <a:buClr>
                <a:schemeClr val="accent5"/>
              </a:buClr>
            </a:pPr>
            <a:r>
              <a:rPr lang="en-US" altLang="en-US" sz="2000" b="1" dirty="0"/>
              <a:t>GFMD is staffed with financial analysts who can answer  general financial questions regarding the use of federal funds based on guiding federal regulations. </a:t>
            </a:r>
          </a:p>
          <a:p>
            <a:pPr lvl="2" eaLnBrk="1" hangingPunct="1">
              <a:lnSpc>
                <a:spcPct val="90000"/>
              </a:lnSpc>
              <a:buFont typeface="Wingdings" pitchFamily="2" charset="2"/>
              <a:buNone/>
            </a:pPr>
            <a:endParaRPr lang="en-US" altLang="en-US" sz="1800" b="1" dirty="0"/>
          </a:p>
          <a:p>
            <a:pPr eaLnBrk="1" hangingPunct="1">
              <a:lnSpc>
                <a:spcPct val="90000"/>
              </a:lnSpc>
              <a:buClr>
                <a:schemeClr val="accent5"/>
              </a:buClr>
            </a:pPr>
            <a:r>
              <a:rPr lang="en-US" altLang="en-US" sz="2100" b="1" dirty="0"/>
              <a:t>OVW Grants Management System (GMS) Technical Support:</a:t>
            </a:r>
          </a:p>
          <a:p>
            <a:pPr lvl="1" eaLnBrk="1" hangingPunct="1">
              <a:lnSpc>
                <a:spcPct val="90000"/>
              </a:lnSpc>
              <a:buClr>
                <a:schemeClr val="accent5"/>
              </a:buClr>
            </a:pPr>
            <a:r>
              <a:rPr lang="en-US" altLang="en-US" sz="2000" b="1" dirty="0"/>
              <a:t>1-866-655-4482</a:t>
            </a:r>
          </a:p>
          <a:p>
            <a:pPr lvl="1" eaLnBrk="1" hangingPunct="1">
              <a:lnSpc>
                <a:spcPct val="90000"/>
              </a:lnSpc>
              <a:buClr>
                <a:schemeClr val="accent5"/>
              </a:buClr>
            </a:pPr>
            <a:r>
              <a:rPr lang="en-US" altLang="en-US" sz="2000" b="1" dirty="0">
                <a:solidFill>
                  <a:schemeClr val="accent5">
                    <a:lumMod val="20000"/>
                    <a:lumOff val="80000"/>
                  </a:schemeClr>
                </a:solidFill>
                <a:hlinkClick r:id="rId5">
                  <a:extLst>
                    <a:ext uri="{A12FA001-AC4F-418D-AE19-62706E023703}">
                      <ahyp:hlinkClr xmlns:ahyp="http://schemas.microsoft.com/office/drawing/2018/hyperlinkcolor" val="tx"/>
                    </a:ext>
                  </a:extLst>
                </a:hlinkClick>
              </a:rPr>
              <a:t>OVW.GMSSupport@usdoj.gov</a:t>
            </a:r>
            <a:endParaRPr lang="en-US" altLang="en-US" sz="2000" b="1" dirty="0">
              <a:solidFill>
                <a:schemeClr val="accent5">
                  <a:lumMod val="20000"/>
                  <a:lumOff val="80000"/>
                </a:schemeClr>
              </a:solidFill>
            </a:endParaRPr>
          </a:p>
          <a:p>
            <a:pPr lvl="1" eaLnBrk="1" hangingPunct="1">
              <a:lnSpc>
                <a:spcPct val="90000"/>
              </a:lnSpc>
              <a:buClr>
                <a:schemeClr val="accent5"/>
              </a:buClr>
            </a:pPr>
            <a:r>
              <a:rPr lang="en-US" altLang="en-US" sz="2000" b="1" dirty="0"/>
              <a:t>OVW GMS Technical Support provides assistance with navigating the GMS system, problem solving technical challenges, and troubleshooting issues with GMS. </a:t>
            </a: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dirty="0">
                <a:ln>
                  <a:noFill/>
                </a:ln>
                <a:solidFill>
                  <a:schemeClr val="tx1"/>
                </a:solidFill>
                <a:effectLst/>
              </a:rPr>
              <a:t>Tip #3 Cont’d</a:t>
            </a:r>
          </a:p>
        </p:txBody>
      </p:sp>
      <p:sp>
        <p:nvSpPr>
          <p:cNvPr id="34819" name="Rectangle 3"/>
          <p:cNvSpPr>
            <a:spLocks noGrp="1"/>
          </p:cNvSpPr>
          <p:nvPr>
            <p:ph type="body" idx="4294967295"/>
          </p:nvPr>
        </p:nvSpPr>
        <p:spPr/>
        <p:txBody>
          <a:bodyPr/>
          <a:lstStyle/>
          <a:p>
            <a:pPr eaLnBrk="1" hangingPunct="1"/>
            <a:r>
              <a:rPr lang="en-US" altLang="en-US" sz="2900" dirty="0"/>
              <a:t>Muskie School of Public Service</a:t>
            </a:r>
          </a:p>
          <a:p>
            <a:pPr lvl="1" eaLnBrk="1" hangingPunct="1"/>
            <a:r>
              <a:rPr lang="en-US" altLang="en-US" sz="2400" dirty="0"/>
              <a:t>1-800-922-VAWA (8292)</a:t>
            </a:r>
          </a:p>
          <a:p>
            <a:pPr lvl="1" eaLnBrk="1" hangingPunct="1"/>
            <a:r>
              <a:rPr lang="en-US" altLang="en-US" sz="2400" dirty="0">
                <a:solidFill>
                  <a:schemeClr val="accent5">
                    <a:lumMod val="20000"/>
                    <a:lumOff val="80000"/>
                  </a:schemeClr>
                </a:solidFill>
                <a:hlinkClick r:id="rId3">
                  <a:extLst>
                    <a:ext uri="{A12FA001-AC4F-418D-AE19-62706E023703}">
                      <ahyp:hlinkClr xmlns:ahyp="http://schemas.microsoft.com/office/drawing/2018/hyperlinkcolor" val="tx"/>
                    </a:ext>
                  </a:extLst>
                </a:hlinkClick>
              </a:rPr>
              <a:t>vawamei@usm.maine.edu</a:t>
            </a:r>
            <a:endParaRPr lang="en-US" altLang="en-US" sz="2400" dirty="0">
              <a:solidFill>
                <a:schemeClr val="accent5">
                  <a:lumMod val="20000"/>
                  <a:lumOff val="80000"/>
                </a:schemeClr>
              </a:solidFill>
            </a:endParaRPr>
          </a:p>
          <a:p>
            <a:pPr lvl="1" eaLnBrk="1" hangingPunct="1"/>
            <a:r>
              <a:rPr lang="en-US" altLang="en-US" sz="2400" dirty="0">
                <a:solidFill>
                  <a:schemeClr val="accent5">
                    <a:lumMod val="20000"/>
                    <a:lumOff val="80000"/>
                  </a:schemeClr>
                </a:solidFill>
                <a:hlinkClick r:id="rId4">
                  <a:extLst>
                    <a:ext uri="{A12FA001-AC4F-418D-AE19-62706E023703}">
                      <ahyp:hlinkClr xmlns:ahyp="http://schemas.microsoft.com/office/drawing/2018/hyperlinkcolor" val="tx"/>
                    </a:ext>
                  </a:extLst>
                </a:hlinkClick>
              </a:rPr>
              <a:t>http://muskie.usm.maine.edu/vawamei</a:t>
            </a:r>
            <a:r>
              <a:rPr lang="en-US" altLang="en-US" sz="2400" dirty="0">
                <a:solidFill>
                  <a:schemeClr val="accent5">
                    <a:lumMod val="20000"/>
                    <a:lumOff val="80000"/>
                  </a:schemeClr>
                </a:solidFill>
              </a:rPr>
              <a:t> </a:t>
            </a:r>
          </a:p>
          <a:p>
            <a:pPr lvl="1" eaLnBrk="1" hangingPunct="1"/>
            <a:r>
              <a:rPr lang="en-US" altLang="en-US" sz="2400" dirty="0"/>
              <a:t>Muskie supports OVW by developing and instructing grantees how to complete the </a:t>
            </a:r>
          </a:p>
          <a:p>
            <a:pPr lvl="1" eaLnBrk="1" hangingPunct="1">
              <a:buFont typeface="Wingdings" pitchFamily="2" charset="2"/>
              <a:buNone/>
            </a:pPr>
            <a:r>
              <a:rPr lang="en-US" altLang="en-US" sz="2400" dirty="0"/>
              <a:t>	semi-annual progress reports. This team provides webinars, instructions, and technical assistance to grantees regarding the data that is included in these reports.</a:t>
            </a:r>
            <a:r>
              <a:rPr lang="en-US" altLang="en-US" sz="3000" dirty="0"/>
              <a:t> </a:t>
            </a:r>
          </a:p>
          <a:p>
            <a:pPr lvl="2" eaLnBrk="1" hangingPunct="1"/>
            <a:endParaRPr lang="en-US" altLang="en-US" dirty="0"/>
          </a:p>
          <a:p>
            <a:pPr eaLnBrk="1" hangingPunct="1">
              <a:buFont typeface="Wingdings" pitchFamily="2" charset="2"/>
              <a:buNone/>
            </a:pPr>
            <a:endParaRPr lang="en-US" altLang="en-US" sz="3400" dirty="0"/>
          </a:p>
          <a:p>
            <a:pPr eaLnBrk="1" hangingPunct="1"/>
            <a:endParaRPr lang="en-US" altLang="en-US"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b="1" dirty="0">
                <a:ln>
                  <a:noFill/>
                </a:ln>
                <a:solidFill>
                  <a:schemeClr val="tx1"/>
                </a:solidFill>
                <a:effectLst/>
              </a:rPr>
              <a:t>Tip #3 Cont’d</a:t>
            </a:r>
          </a:p>
        </p:txBody>
      </p:sp>
      <p:sp>
        <p:nvSpPr>
          <p:cNvPr id="35843" name="Rectangle 3"/>
          <p:cNvSpPr>
            <a:spLocks noGrp="1"/>
          </p:cNvSpPr>
          <p:nvPr>
            <p:ph type="body" idx="4294967295"/>
          </p:nvPr>
        </p:nvSpPr>
        <p:spPr/>
        <p:txBody>
          <a:bodyPr/>
          <a:lstStyle/>
          <a:p>
            <a:pPr eaLnBrk="1" hangingPunct="1">
              <a:buClr>
                <a:schemeClr val="accent5"/>
              </a:buClr>
            </a:pPr>
            <a:r>
              <a:rPr lang="en-US" altLang="en-US" sz="2000" b="1" dirty="0"/>
              <a:t>Grants Payment Request System (GPRS) Guide</a:t>
            </a:r>
          </a:p>
          <a:p>
            <a:pPr lvl="1" eaLnBrk="1" hangingPunct="1">
              <a:buClr>
                <a:schemeClr val="accent5"/>
              </a:buClr>
            </a:pPr>
            <a:r>
              <a:rPr lang="en-US" altLang="en-US" sz="2000" b="1" dirty="0">
                <a:solidFill>
                  <a:schemeClr val="accent5">
                    <a:lumMod val="20000"/>
                    <a:lumOff val="80000"/>
                  </a:schemeClr>
                </a:solidFill>
                <a:hlinkClick r:id="rId3">
                  <a:extLst>
                    <a:ext uri="{A12FA001-AC4F-418D-AE19-62706E023703}">
                      <ahyp:hlinkClr xmlns:ahyp="http://schemas.microsoft.com/office/drawing/2018/hyperlinkcolor" val="tx"/>
                    </a:ext>
                  </a:extLst>
                </a:hlinkClick>
              </a:rPr>
              <a:t>http://www.ojp.gov/about/pdfs/gprsuserguide.pdf</a:t>
            </a:r>
            <a:endParaRPr lang="en-US" altLang="en-US" sz="2000" b="1" dirty="0">
              <a:solidFill>
                <a:schemeClr val="accent5">
                  <a:lumMod val="20000"/>
                  <a:lumOff val="80000"/>
                </a:schemeClr>
              </a:solidFill>
            </a:endParaRPr>
          </a:p>
          <a:p>
            <a:pPr lvl="1" eaLnBrk="1" hangingPunct="1">
              <a:buClr>
                <a:schemeClr val="accent5"/>
              </a:buClr>
            </a:pPr>
            <a:r>
              <a:rPr lang="en-US" altLang="en-US" sz="2000" b="1" dirty="0"/>
              <a:t>This guide provides grantees with a basic understanding of how to navigate the request system and draw down grant funding. </a:t>
            </a:r>
          </a:p>
          <a:p>
            <a:pPr lvl="1" eaLnBrk="1" hangingPunct="1">
              <a:buFont typeface="Wingdings" pitchFamily="2" charset="2"/>
              <a:buNone/>
            </a:pPr>
            <a:endParaRPr lang="en-US" altLang="en-US" sz="2000" b="1" dirty="0"/>
          </a:p>
          <a:p>
            <a:pPr eaLnBrk="1" hangingPunct="1">
              <a:buClr>
                <a:schemeClr val="accent5"/>
              </a:buClr>
            </a:pPr>
            <a:r>
              <a:rPr lang="en-US" altLang="en-US" sz="2000" b="1" dirty="0"/>
              <a:t>Federal Audit Clearinghouse</a:t>
            </a:r>
          </a:p>
          <a:p>
            <a:pPr lvl="1" eaLnBrk="1" hangingPunct="1">
              <a:buClr>
                <a:schemeClr val="accent5"/>
              </a:buClr>
            </a:pPr>
            <a:r>
              <a:rPr lang="en-US" altLang="en-US" sz="2000" b="1" dirty="0">
                <a:solidFill>
                  <a:schemeClr val="accent5">
                    <a:lumMod val="20000"/>
                    <a:lumOff val="80000"/>
                  </a:schemeClr>
                </a:solidFill>
                <a:hlinkClick r:id="rId4">
                  <a:extLst>
                    <a:ext uri="{A12FA001-AC4F-418D-AE19-62706E023703}">
                      <ahyp:hlinkClr xmlns:ahyp="http://schemas.microsoft.com/office/drawing/2018/hyperlinkcolor" val="tx"/>
                    </a:ext>
                  </a:extLst>
                </a:hlinkClick>
              </a:rPr>
              <a:t>https://harvester.census.gov/facweb/</a:t>
            </a:r>
            <a:endParaRPr lang="en-US" altLang="en-US" sz="2000" b="1" dirty="0">
              <a:solidFill>
                <a:schemeClr val="accent5">
                  <a:lumMod val="20000"/>
                  <a:lumOff val="80000"/>
                </a:schemeClr>
              </a:solidFill>
            </a:endParaRPr>
          </a:p>
          <a:p>
            <a:pPr lvl="1" eaLnBrk="1" hangingPunct="1">
              <a:buClr>
                <a:schemeClr val="accent5"/>
              </a:buClr>
            </a:pPr>
            <a:endParaRPr lang="en-US" altLang="en-US" sz="2000" b="1" dirty="0"/>
          </a:p>
          <a:p>
            <a:pPr lvl="1" eaLnBrk="1" hangingPunct="1">
              <a:buClr>
                <a:schemeClr val="accent5"/>
              </a:buClr>
            </a:pPr>
            <a:r>
              <a:rPr lang="en-US" altLang="en-US" sz="2000" b="1" dirty="0"/>
              <a:t>Information about the requirements for submitting federal audits as well as a detailed history of grantee’s audit submissions. </a:t>
            </a:r>
          </a:p>
          <a:p>
            <a:pPr lvl="1" eaLnBrk="1" hangingPunct="1"/>
            <a:endParaRPr lang="en-US" altLang="en-US" sz="1800" dirty="0"/>
          </a:p>
          <a:p>
            <a:pPr eaLnBrk="1" hangingPunct="1"/>
            <a:endParaRPr lang="en-US" altLang="en-US"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60363"/>
            <a:ext cx="7573963" cy="1066800"/>
          </a:xfrm>
        </p:spPr>
        <p:txBody>
          <a:bodyPr>
            <a:normAutofit fontScale="90000"/>
          </a:bodyPr>
          <a:lstStyle/>
          <a:p>
            <a:pPr marL="484632" indent="0" eaLnBrk="1" fontAlgn="auto" hangingPunct="1">
              <a:spcAft>
                <a:spcPts val="0"/>
              </a:spcAft>
              <a:defRPr/>
            </a:pPr>
            <a:r>
              <a:rPr lang="en-US" altLang="en-US" b="1" dirty="0">
                <a:solidFill>
                  <a:schemeClr val="accent1">
                    <a:tint val="83000"/>
                    <a:satMod val="150000"/>
                  </a:schemeClr>
                </a:solidFill>
              </a:rPr>
              <a:t>		</a:t>
            </a:r>
            <a:r>
              <a:rPr lang="en-US" altLang="en-US" b="1" dirty="0">
                <a:ln w="6350">
                  <a:noFill/>
                </a:ln>
                <a:solidFill>
                  <a:schemeClr val="tx1"/>
                </a:solidFill>
                <a:effectLst/>
                <a:latin typeface="Arial Black" panose="020B0A04020102020204" pitchFamily="34" charset="0"/>
              </a:rPr>
              <a:t>	TIP #4. </a:t>
            </a:r>
            <a:br>
              <a:rPr lang="en-US" altLang="en-US" b="1" dirty="0">
                <a:ln w="6350">
                  <a:noFill/>
                </a:ln>
                <a:solidFill>
                  <a:schemeClr val="tx1"/>
                </a:solidFill>
                <a:effectLst/>
                <a:latin typeface="Arial Black" panose="020B0A04020102020204" pitchFamily="34" charset="0"/>
              </a:rPr>
            </a:br>
            <a:r>
              <a:rPr lang="en-US" altLang="en-US" sz="3600" b="1" dirty="0">
                <a:ln w="6350">
                  <a:noFill/>
                </a:ln>
                <a:solidFill>
                  <a:schemeClr val="tx1"/>
                </a:solidFill>
                <a:effectLst/>
                <a:latin typeface="Arial Black" panose="020B0A04020102020204" pitchFamily="34" charset="0"/>
              </a:rPr>
              <a:t>	   Technical Assistance </a:t>
            </a:r>
          </a:p>
        </p:txBody>
      </p:sp>
      <p:sp>
        <p:nvSpPr>
          <p:cNvPr id="24579" name="Rectangle 3"/>
          <p:cNvSpPr>
            <a:spLocks noGrp="1" noChangeArrowheads="1"/>
          </p:cNvSpPr>
          <p:nvPr>
            <p:ph type="body" idx="1"/>
          </p:nvPr>
        </p:nvSpPr>
        <p:spPr>
          <a:xfrm>
            <a:off x="914400" y="1600200"/>
            <a:ext cx="7924800" cy="4724400"/>
          </a:xfrm>
        </p:spPr>
        <p:txBody>
          <a:bodyPr>
            <a:normAutofit/>
          </a:bodyPr>
          <a:lstStyle/>
          <a:p>
            <a:pPr marL="448056" indent="-384048" eaLnBrk="1" fontAlgn="auto" hangingPunct="1">
              <a:spcAft>
                <a:spcPts val="0"/>
              </a:spcAft>
              <a:buClr>
                <a:schemeClr val="accent5"/>
              </a:buClr>
              <a:buFont typeface="Wingdings 2"/>
              <a:buChar char=""/>
              <a:defRPr/>
            </a:pPr>
            <a:r>
              <a:rPr lang="en-US" altLang="en-US" sz="2400" b="1" dirty="0"/>
              <a:t>Support for OVW grant program implementation</a:t>
            </a:r>
          </a:p>
          <a:p>
            <a:pPr marL="448056" indent="-384048" eaLnBrk="1" fontAlgn="auto" hangingPunct="1">
              <a:spcAft>
                <a:spcPts val="0"/>
              </a:spcAft>
              <a:buFont typeface="Wingdings" pitchFamily="2" charset="2"/>
              <a:buNone/>
              <a:defRPr/>
            </a:pPr>
            <a:endParaRPr lang="en-US" altLang="en-US" sz="1200" b="1" dirty="0"/>
          </a:p>
          <a:p>
            <a:pPr marL="448056" indent="-384048" eaLnBrk="1" fontAlgn="auto" hangingPunct="1">
              <a:spcAft>
                <a:spcPts val="0"/>
              </a:spcAft>
              <a:buClr>
                <a:schemeClr val="accent5"/>
              </a:buClr>
              <a:buFont typeface="Wingdings 2"/>
              <a:buChar char=""/>
              <a:defRPr/>
            </a:pPr>
            <a:r>
              <a:rPr lang="en-US" altLang="en-US" sz="2400" b="1" dirty="0"/>
              <a:t>Support for grantee project implementation</a:t>
            </a:r>
          </a:p>
          <a:p>
            <a:pPr marL="448056" indent="-384048" eaLnBrk="1" fontAlgn="auto" hangingPunct="1">
              <a:spcAft>
                <a:spcPts val="0"/>
              </a:spcAft>
              <a:buFont typeface="Wingdings" pitchFamily="2" charset="2"/>
              <a:buNone/>
              <a:defRPr/>
            </a:pPr>
            <a:r>
              <a:rPr lang="en-US" altLang="en-US" sz="2400" b="1" dirty="0"/>
              <a:t> </a:t>
            </a:r>
          </a:p>
          <a:p>
            <a:pPr marL="448056" indent="-384048" eaLnBrk="1" fontAlgn="auto" hangingPunct="1">
              <a:spcAft>
                <a:spcPts val="0"/>
              </a:spcAft>
              <a:buClr>
                <a:schemeClr val="accent5"/>
              </a:buClr>
              <a:buFont typeface="Wingdings 2"/>
              <a:buChar char=""/>
              <a:defRPr/>
            </a:pPr>
            <a:r>
              <a:rPr lang="en-US" altLang="en-US" sz="2400" b="1" dirty="0"/>
              <a:t>Opportunities to learn from experienced experts</a:t>
            </a:r>
          </a:p>
          <a:p>
            <a:pPr marL="448056" indent="-384048" eaLnBrk="1" fontAlgn="auto" hangingPunct="1">
              <a:spcAft>
                <a:spcPts val="0"/>
              </a:spcAft>
              <a:buClr>
                <a:schemeClr val="accent5"/>
              </a:buClr>
              <a:buFont typeface="Wingdings 2"/>
              <a:buChar char=""/>
              <a:defRPr/>
            </a:pPr>
            <a:endParaRPr lang="en-US" altLang="en-US" sz="1200" b="1" dirty="0"/>
          </a:p>
          <a:p>
            <a:pPr marL="448056" indent="-384048" eaLnBrk="1" fontAlgn="auto" hangingPunct="1">
              <a:spcAft>
                <a:spcPts val="0"/>
              </a:spcAft>
              <a:buClr>
                <a:schemeClr val="accent5"/>
              </a:buClr>
              <a:buFont typeface="Wingdings 2"/>
              <a:buChar char=""/>
              <a:defRPr/>
            </a:pPr>
            <a:r>
              <a:rPr lang="en-US" altLang="en-US" sz="2400" b="1" dirty="0"/>
              <a:t>Tailored assistance to meet the specific needs for your organization</a:t>
            </a:r>
          </a:p>
          <a:p>
            <a:pPr marL="64008" indent="0" eaLnBrk="1" fontAlgn="auto" hangingPunct="1">
              <a:spcAft>
                <a:spcPts val="0"/>
              </a:spcAft>
              <a:buFont typeface="Wingdings 2"/>
              <a:buNone/>
              <a:defRPr/>
            </a:pPr>
            <a:endParaRPr lang="en-US" altLang="en-US" sz="1200" b="1" dirty="0"/>
          </a:p>
          <a:p>
            <a:pPr marL="448056" indent="-384048" eaLnBrk="1" fontAlgn="auto" hangingPunct="1">
              <a:spcAft>
                <a:spcPts val="0"/>
              </a:spcAft>
              <a:buClr>
                <a:schemeClr val="accent5"/>
              </a:buClr>
              <a:buFont typeface="Wingdings 2"/>
              <a:buChar char=""/>
              <a:defRPr/>
            </a:pPr>
            <a:r>
              <a:rPr lang="en-US" altLang="en-US" sz="2400" b="1" dirty="0"/>
              <a:t>May be recommended by OVW</a:t>
            </a:r>
          </a:p>
          <a:p>
            <a:pPr marL="448056" indent="-384048" eaLnBrk="1" fontAlgn="auto" hangingPunct="1">
              <a:spcAft>
                <a:spcPts val="0"/>
              </a:spcAft>
              <a:buFont typeface="Wingdings 2"/>
              <a:buChar char=""/>
              <a:defRPr/>
            </a:pPr>
            <a:endParaRPr lang="en-US" altLang="en-US" sz="1800" dirty="0"/>
          </a:p>
          <a:p>
            <a:pPr marL="1106424" lvl="2" eaLnBrk="1" fontAlgn="auto" hangingPunct="1">
              <a:lnSpc>
                <a:spcPct val="80000"/>
              </a:lnSpc>
              <a:spcAft>
                <a:spcPts val="0"/>
              </a:spcAft>
              <a:buFont typeface="Wingdings 2"/>
              <a:buChar char=""/>
              <a:defRPr/>
            </a:pPr>
            <a:endParaRPr lang="en-US" altLang="en-US" sz="1800" dirty="0"/>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70013" y="1827213"/>
            <a:ext cx="7313612" cy="4725987"/>
          </a:xfrm>
        </p:spPr>
        <p:txBody>
          <a:bodyPr>
            <a:normAutofit fontScale="92500" lnSpcReduction="20000"/>
          </a:bodyPr>
          <a:lstStyle/>
          <a:p>
            <a:pPr marL="448056" indent="-384048" eaLnBrk="1" fontAlgn="auto" hangingPunct="1">
              <a:spcAft>
                <a:spcPts val="0"/>
              </a:spcAft>
              <a:buClr>
                <a:schemeClr val="accent5"/>
              </a:buClr>
              <a:buFont typeface="Wingdings 2"/>
              <a:buChar char=""/>
              <a:defRPr/>
            </a:pPr>
            <a:r>
              <a:rPr lang="en-US" altLang="en-US" b="1" dirty="0"/>
              <a:t>Hard Copies of all official correspondence</a:t>
            </a:r>
          </a:p>
          <a:p>
            <a:pPr marL="448056" indent="-384048" eaLnBrk="1" fontAlgn="auto" hangingPunct="1">
              <a:spcAft>
                <a:spcPts val="0"/>
              </a:spcAft>
              <a:buClr>
                <a:schemeClr val="accent5"/>
              </a:buClr>
              <a:buFont typeface="Wingdings 2"/>
              <a:buChar char=""/>
              <a:defRPr/>
            </a:pPr>
            <a:r>
              <a:rPr lang="en-US" altLang="en-US" b="1" dirty="0"/>
              <a:t>Hard Copies of documents that demonstrate approval, which may include e-mails</a:t>
            </a:r>
          </a:p>
          <a:p>
            <a:pPr marL="448056" indent="-384048" eaLnBrk="1" fontAlgn="auto" hangingPunct="1">
              <a:spcAft>
                <a:spcPts val="0"/>
              </a:spcAft>
              <a:buClr>
                <a:schemeClr val="accent5"/>
              </a:buClr>
              <a:buFont typeface="Wingdings 2"/>
              <a:buChar char=""/>
              <a:defRPr/>
            </a:pPr>
            <a:r>
              <a:rPr lang="en-US" altLang="en-US" b="1" dirty="0"/>
              <a:t>All GANs</a:t>
            </a:r>
          </a:p>
          <a:p>
            <a:pPr marL="448056" indent="-384048" eaLnBrk="1" fontAlgn="auto" hangingPunct="1">
              <a:spcAft>
                <a:spcPts val="0"/>
              </a:spcAft>
              <a:buClr>
                <a:schemeClr val="accent5"/>
              </a:buClr>
              <a:buFont typeface="Wingdings 2"/>
              <a:buChar char=""/>
              <a:defRPr/>
            </a:pPr>
            <a:r>
              <a:rPr lang="en-US" altLang="en-US" b="1" dirty="0"/>
              <a:t>Financial records</a:t>
            </a:r>
          </a:p>
          <a:p>
            <a:pPr marL="448056" indent="-384048" eaLnBrk="1" fontAlgn="auto" hangingPunct="1">
              <a:spcAft>
                <a:spcPts val="0"/>
              </a:spcAft>
              <a:buClr>
                <a:schemeClr val="accent5"/>
              </a:buClr>
              <a:buFont typeface="Wingdings 2"/>
              <a:buChar char=""/>
              <a:defRPr/>
            </a:pPr>
            <a:r>
              <a:rPr lang="en-US" altLang="en-US" b="1" dirty="0"/>
              <a:t>Copy of fiscal year solicitation</a:t>
            </a:r>
          </a:p>
          <a:p>
            <a:pPr marL="448056" indent="-384048" eaLnBrk="1" fontAlgn="auto" hangingPunct="1">
              <a:spcAft>
                <a:spcPts val="0"/>
              </a:spcAft>
              <a:buClr>
                <a:schemeClr val="accent5"/>
              </a:buClr>
              <a:buFont typeface="Wingdings 2"/>
              <a:buChar char=""/>
              <a:defRPr/>
            </a:pPr>
            <a:r>
              <a:rPr lang="en-US" altLang="en-US" b="1" dirty="0"/>
              <a:t>Copy of approved application and approved revisions</a:t>
            </a:r>
          </a:p>
          <a:p>
            <a:pPr marL="448056" indent="-384048" eaLnBrk="1" fontAlgn="auto" hangingPunct="1">
              <a:spcAft>
                <a:spcPts val="0"/>
              </a:spcAft>
              <a:buClr>
                <a:schemeClr val="accent5"/>
              </a:buClr>
              <a:buFont typeface="Wingdings 2"/>
              <a:buChar char=""/>
              <a:defRPr/>
            </a:pPr>
            <a:r>
              <a:rPr lang="en-US" altLang="en-US" b="1" dirty="0"/>
              <a:t>Signature documents</a:t>
            </a:r>
          </a:p>
          <a:p>
            <a:pPr marL="448056" indent="-384048" eaLnBrk="1" fontAlgn="auto" hangingPunct="1">
              <a:spcAft>
                <a:spcPts val="0"/>
              </a:spcAft>
              <a:buFont typeface="Wingdings" pitchFamily="2" charset="2"/>
              <a:buNone/>
              <a:defRPr/>
            </a:pPr>
            <a:endParaRPr lang="en-US" altLang="en-US" dirty="0"/>
          </a:p>
        </p:txBody>
      </p:sp>
      <p:sp>
        <p:nvSpPr>
          <p:cNvPr id="29699" name="Rectangle 2"/>
          <p:cNvSpPr>
            <a:spLocks noGrp="1" noChangeArrowheads="1"/>
          </p:cNvSpPr>
          <p:nvPr>
            <p:ph type="title"/>
          </p:nvPr>
        </p:nvSpPr>
        <p:spPr>
          <a:xfrm>
            <a:off x="228600" y="304800"/>
            <a:ext cx="8305800" cy="1143000"/>
          </a:xfrm>
        </p:spPr>
        <p:txBody>
          <a:bodyPr/>
          <a:lstStyle/>
          <a:p>
            <a:pPr marL="484632" indent="0" algn="ctr" eaLnBrk="1" fontAlgn="auto" hangingPunct="1">
              <a:spcAft>
                <a:spcPts val="0"/>
              </a:spcAft>
              <a:defRPr/>
            </a:pPr>
            <a:r>
              <a:rPr lang="en-US" sz="3200" b="1" dirty="0">
                <a:ln w="6350">
                  <a:noFill/>
                </a:ln>
                <a:solidFill>
                  <a:schemeClr val="tx1"/>
                </a:solidFill>
                <a:effectLst/>
                <a:latin typeface="Arial Black" panose="020B0A04020102020204" pitchFamily="34" charset="0"/>
              </a:rPr>
              <a:t>TIP #5 </a:t>
            </a:r>
            <a:br>
              <a:rPr lang="en-US" sz="3200" b="1" dirty="0">
                <a:ln w="6350">
                  <a:noFill/>
                </a:ln>
                <a:solidFill>
                  <a:schemeClr val="tx1"/>
                </a:solidFill>
                <a:effectLst/>
                <a:latin typeface="Arial Black" panose="020B0A04020102020204" pitchFamily="34" charset="0"/>
              </a:rPr>
            </a:br>
            <a:r>
              <a:rPr lang="en-US" sz="3200" b="1" dirty="0">
                <a:ln w="6350">
                  <a:noFill/>
                </a:ln>
                <a:solidFill>
                  <a:schemeClr val="tx1"/>
                </a:solidFill>
                <a:effectLst/>
                <a:latin typeface="Arial Black" panose="020B0A04020102020204" pitchFamily="34" charset="0"/>
              </a:rPr>
              <a:t>Grant File and Documentation</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rgbClr val="005BD3"/>
            </a:solidFill>
          </a:ln>
        </p:spPr>
        <p:txBody>
          <a:bodyPr>
            <a:normAutofit fontScale="90000"/>
          </a:bodyPr>
          <a:lstStyle/>
          <a:p>
            <a:pPr marL="484632" indent="0" eaLnBrk="1" fontAlgn="auto" hangingPunct="1">
              <a:spcAft>
                <a:spcPts val="0"/>
              </a:spcAft>
              <a:defRPr/>
            </a:pPr>
            <a:r>
              <a:rPr lang="en-US" b="1" dirty="0">
                <a:ln w="6350">
                  <a:noFill/>
                </a:ln>
                <a:solidFill>
                  <a:schemeClr val="tx1"/>
                </a:solidFill>
                <a:effectLst/>
              </a:rPr>
              <a:t>Department of Justice – Office on Violence Against Women</a:t>
            </a:r>
          </a:p>
        </p:txBody>
      </p:sp>
      <p:sp>
        <p:nvSpPr>
          <p:cNvPr id="10243" name="Content Placeholder 2"/>
          <p:cNvSpPr>
            <a:spLocks noGrp="1"/>
          </p:cNvSpPr>
          <p:nvPr>
            <p:ph idx="1"/>
          </p:nvPr>
        </p:nvSpPr>
        <p:spPr>
          <a:xfrm>
            <a:off x="457200" y="1882775"/>
            <a:ext cx="8229600" cy="4572000"/>
          </a:xfrm>
        </p:spPr>
        <p:txBody>
          <a:bodyPr/>
          <a:lstStyle/>
          <a:p>
            <a:pPr eaLnBrk="1" hangingPunct="1">
              <a:buClr>
                <a:schemeClr val="accent5"/>
              </a:buClr>
            </a:pPr>
            <a:r>
              <a:rPr lang="en-US" altLang="en-US" dirty="0"/>
              <a:t>The mission of the Office on Violence Against Women is to provide federal leadership in developing the nation’s capacity to reduce violence against women and administer justice for and strengthen services to victims of domestic violence, dating violence, sexual assault, stalking and sex trafficking.</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301625"/>
            <a:ext cx="7769225" cy="1143000"/>
          </a:xfrm>
        </p:spPr>
        <p:txBody>
          <a:bodyPr>
            <a:normAutofit fontScale="90000"/>
          </a:bodyPr>
          <a:lstStyle/>
          <a:p>
            <a:pPr marL="484632" indent="0" eaLnBrk="1" fontAlgn="auto" hangingPunct="1">
              <a:spcAft>
                <a:spcPts val="0"/>
              </a:spcAft>
              <a:defRPr/>
            </a:pPr>
            <a:r>
              <a:rPr lang="en-US" b="1" dirty="0">
                <a:solidFill>
                  <a:schemeClr val="accent1">
                    <a:tint val="83000"/>
                    <a:satMod val="150000"/>
                  </a:schemeClr>
                </a:solidFill>
                <a:latin typeface="+mn-lt"/>
              </a:rPr>
              <a:t>			</a:t>
            </a:r>
            <a:r>
              <a:rPr lang="en-US" b="1" dirty="0">
                <a:ln w="6350">
                  <a:noFill/>
                </a:ln>
                <a:solidFill>
                  <a:schemeClr val="tx1"/>
                </a:solidFill>
                <a:effectLst/>
                <a:latin typeface="Arial Black" panose="020B0A04020102020204" pitchFamily="34" charset="0"/>
              </a:rPr>
              <a:t>TIP #6  </a:t>
            </a:r>
            <a:br>
              <a:rPr lang="en-US" b="1" dirty="0">
                <a:ln w="6350">
                  <a:noFill/>
                </a:ln>
                <a:solidFill>
                  <a:schemeClr val="tx1"/>
                </a:solidFill>
                <a:effectLst/>
                <a:latin typeface="Arial Black" panose="020B0A04020102020204" pitchFamily="34" charset="0"/>
              </a:rPr>
            </a:br>
            <a:r>
              <a:rPr lang="en-US" b="1" dirty="0">
                <a:ln w="6350">
                  <a:noFill/>
                </a:ln>
                <a:solidFill>
                  <a:schemeClr val="tx1"/>
                </a:solidFill>
                <a:effectLst/>
                <a:latin typeface="Arial Black" panose="020B0A04020102020204" pitchFamily="34" charset="0"/>
              </a:rPr>
              <a:t>		</a:t>
            </a:r>
            <a:r>
              <a:rPr lang="en-US" sz="3600" b="1" dirty="0">
                <a:ln w="6350">
                  <a:noFill/>
                </a:ln>
                <a:solidFill>
                  <a:schemeClr val="tx1"/>
                </a:solidFill>
                <a:effectLst/>
                <a:latin typeface="Arial Black" panose="020B0A04020102020204" pitchFamily="34" charset="0"/>
              </a:rPr>
              <a:t>Project Changes</a:t>
            </a:r>
          </a:p>
        </p:txBody>
      </p:sp>
      <p:sp>
        <p:nvSpPr>
          <p:cNvPr id="35843" name="Rectangle 3"/>
          <p:cNvSpPr>
            <a:spLocks noGrp="1" noChangeArrowheads="1"/>
          </p:cNvSpPr>
          <p:nvPr>
            <p:ph type="body" idx="1"/>
          </p:nvPr>
        </p:nvSpPr>
        <p:spPr>
          <a:xfrm>
            <a:off x="838200" y="1676400"/>
            <a:ext cx="8001000" cy="5105400"/>
          </a:xfrm>
        </p:spPr>
        <p:txBody>
          <a:bodyPr>
            <a:normAutofit/>
          </a:bodyPr>
          <a:lstStyle/>
          <a:p>
            <a:pPr marL="448056" indent="-384048" eaLnBrk="1" fontAlgn="auto" hangingPunct="1">
              <a:lnSpc>
                <a:spcPct val="90000"/>
              </a:lnSpc>
              <a:spcAft>
                <a:spcPts val="0"/>
              </a:spcAft>
              <a:buClr>
                <a:schemeClr val="accent5"/>
              </a:buClr>
              <a:buFont typeface="Wingdings 2"/>
              <a:buChar char=""/>
              <a:defRPr/>
            </a:pPr>
            <a:r>
              <a:rPr lang="en-US" sz="2800" b="1" dirty="0"/>
              <a:t>Must consider the approved project activities, program scope and purpose</a:t>
            </a:r>
          </a:p>
          <a:p>
            <a:pPr marL="0" indent="0" eaLnBrk="1" fontAlgn="auto" hangingPunct="1">
              <a:lnSpc>
                <a:spcPct val="90000"/>
              </a:lnSpc>
              <a:spcAft>
                <a:spcPts val="0"/>
              </a:spcAft>
              <a:buFont typeface="Wingdings" pitchFamily="2" charset="2"/>
              <a:buNone/>
              <a:defRPr/>
            </a:pPr>
            <a:endParaRPr lang="en-US" sz="1200" b="1" dirty="0"/>
          </a:p>
          <a:p>
            <a:pPr marL="448056" indent="-384048" eaLnBrk="1" fontAlgn="auto" hangingPunct="1">
              <a:lnSpc>
                <a:spcPct val="90000"/>
              </a:lnSpc>
              <a:spcAft>
                <a:spcPts val="0"/>
              </a:spcAft>
              <a:buClr>
                <a:schemeClr val="accent5"/>
              </a:buClr>
              <a:buFont typeface="Wingdings 2"/>
              <a:buChar char=""/>
              <a:defRPr/>
            </a:pPr>
            <a:r>
              <a:rPr lang="en-US" sz="2800" b="1" dirty="0"/>
              <a:t>Must work with and receive approval from OVW Grant Manager</a:t>
            </a:r>
          </a:p>
          <a:p>
            <a:pPr marL="448056" indent="-384048" eaLnBrk="1" fontAlgn="auto" hangingPunct="1">
              <a:lnSpc>
                <a:spcPct val="90000"/>
              </a:lnSpc>
              <a:spcAft>
                <a:spcPts val="0"/>
              </a:spcAft>
              <a:buFont typeface="Wingdings 2"/>
              <a:buChar char=""/>
              <a:defRPr/>
            </a:pPr>
            <a:endParaRPr lang="en-US" sz="1200" b="1" dirty="0"/>
          </a:p>
          <a:p>
            <a:pPr marL="448056" indent="-384048" eaLnBrk="1" fontAlgn="auto" hangingPunct="1">
              <a:lnSpc>
                <a:spcPct val="90000"/>
              </a:lnSpc>
              <a:spcAft>
                <a:spcPts val="0"/>
              </a:spcAft>
              <a:buClr>
                <a:schemeClr val="accent5"/>
              </a:buClr>
              <a:buFont typeface="Wingdings 2"/>
              <a:buChar char=""/>
              <a:defRPr/>
            </a:pPr>
            <a:r>
              <a:rPr lang="en-US" sz="2800" b="1" dirty="0"/>
              <a:t>Comply with the OVW/OJP/DOJ Financial Grants Management Guide (budget considerations)</a:t>
            </a:r>
          </a:p>
          <a:p>
            <a:pPr marL="1106424" lvl="2" eaLnBrk="1" fontAlgn="auto" hangingPunct="1">
              <a:lnSpc>
                <a:spcPct val="90000"/>
              </a:lnSpc>
              <a:spcAft>
                <a:spcPts val="0"/>
              </a:spcAft>
              <a:buFont typeface="Wingdings" pitchFamily="2" charset="2"/>
              <a:buNone/>
              <a:defRPr/>
            </a:pPr>
            <a:endParaRPr lang="en-US" sz="1200" b="1" dirty="0"/>
          </a:p>
          <a:p>
            <a:pPr marL="448056" indent="-384048" eaLnBrk="1" fontAlgn="auto" hangingPunct="1">
              <a:lnSpc>
                <a:spcPct val="90000"/>
              </a:lnSpc>
              <a:spcAft>
                <a:spcPts val="0"/>
              </a:spcAft>
              <a:buClr>
                <a:schemeClr val="accent5"/>
              </a:buClr>
              <a:buFont typeface="Wingdings 2"/>
              <a:buChar char=""/>
              <a:defRPr/>
            </a:pPr>
            <a:r>
              <a:rPr lang="en-US" sz="2800" b="1" dirty="0"/>
              <a:t>GANs are not officially processed until an approved GAN is posted on GMS </a:t>
            </a:r>
            <a:r>
              <a:rPr lang="en-US" sz="1800" b="1" i="1" dirty="0"/>
              <a:t>(</a:t>
            </a:r>
            <a:r>
              <a:rPr lang="en-US" sz="1800" b="1" i="1" dirty="0">
                <a:solidFill>
                  <a:schemeClr val="accent1">
                    <a:lumMod val="40000"/>
                    <a:lumOff val="60000"/>
                  </a:schemeClr>
                </a:solidFill>
              </a:rPr>
              <a:t>change requested</a:t>
            </a:r>
            <a:r>
              <a:rPr lang="en-US" sz="1800" b="1" i="1" dirty="0"/>
              <a:t>)</a:t>
            </a:r>
          </a:p>
          <a:p>
            <a:pPr marL="448056" indent="-384048" eaLnBrk="1" fontAlgn="auto" hangingPunct="1">
              <a:lnSpc>
                <a:spcPct val="90000"/>
              </a:lnSpc>
              <a:spcAft>
                <a:spcPts val="0"/>
              </a:spcAft>
              <a:buFont typeface="Wingdings" pitchFamily="2" charset="2"/>
              <a:buNone/>
              <a:defRPr/>
            </a:pPr>
            <a:endParaRPr lang="en-US" sz="2800" dirty="0"/>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altLang="en-US" sz="4000" b="1" dirty="0">
                <a:ln>
                  <a:noFill/>
                </a:ln>
                <a:solidFill>
                  <a:schemeClr val="tx1"/>
                </a:solidFill>
                <a:effectLst/>
              </a:rPr>
              <a:t>Tip # 6 Project Changes Cont’d</a:t>
            </a:r>
          </a:p>
        </p:txBody>
      </p:sp>
      <p:sp>
        <p:nvSpPr>
          <p:cNvPr id="39939" name="Rectangle 3"/>
          <p:cNvSpPr>
            <a:spLocks noGrp="1"/>
          </p:cNvSpPr>
          <p:nvPr>
            <p:ph type="body" idx="4294967295"/>
          </p:nvPr>
        </p:nvSpPr>
        <p:spPr/>
        <p:txBody>
          <a:bodyPr/>
          <a:lstStyle/>
          <a:p>
            <a:pPr eaLnBrk="1" hangingPunct="1">
              <a:buClr>
                <a:schemeClr val="accent5"/>
              </a:buClr>
            </a:pPr>
            <a:r>
              <a:rPr lang="en-US" altLang="en-US" sz="2400" b="1" dirty="0"/>
              <a:t>Project period adjustments </a:t>
            </a:r>
          </a:p>
          <a:p>
            <a:pPr eaLnBrk="1" hangingPunct="1"/>
            <a:endParaRPr lang="en-US" altLang="en-US" sz="1000" b="1" dirty="0"/>
          </a:p>
          <a:p>
            <a:pPr eaLnBrk="1" hangingPunct="1">
              <a:buClr>
                <a:schemeClr val="accent5"/>
              </a:buClr>
            </a:pPr>
            <a:r>
              <a:rPr lang="en-US" altLang="en-US" sz="2400" b="1" dirty="0"/>
              <a:t>Program scope change</a:t>
            </a:r>
          </a:p>
          <a:p>
            <a:pPr eaLnBrk="1" hangingPunct="1"/>
            <a:endParaRPr lang="en-US" altLang="en-US" sz="1000" b="1" dirty="0"/>
          </a:p>
          <a:p>
            <a:pPr eaLnBrk="1" hangingPunct="1">
              <a:buClr>
                <a:schemeClr val="accent5"/>
              </a:buClr>
            </a:pPr>
            <a:r>
              <a:rPr lang="en-US" altLang="en-US" sz="2400" b="1" dirty="0"/>
              <a:t>Retirement of special conditions</a:t>
            </a:r>
          </a:p>
          <a:p>
            <a:pPr eaLnBrk="1" hangingPunct="1">
              <a:buClr>
                <a:schemeClr val="accent5"/>
              </a:buClr>
            </a:pPr>
            <a:endParaRPr lang="en-US" altLang="en-US" sz="1000" b="1" dirty="0"/>
          </a:p>
          <a:p>
            <a:pPr eaLnBrk="1" hangingPunct="1">
              <a:buClr>
                <a:schemeClr val="accent5"/>
              </a:buClr>
            </a:pPr>
            <a:r>
              <a:rPr lang="en-US" altLang="en-US" sz="2400" b="1" dirty="0"/>
              <a:t>Budget modifications</a:t>
            </a:r>
          </a:p>
          <a:p>
            <a:pPr eaLnBrk="1" hangingPunct="1">
              <a:buFont typeface="Wingdings" pitchFamily="2" charset="2"/>
              <a:buNone/>
            </a:pPr>
            <a:endParaRPr lang="en-US" altLang="en-US" sz="1000" b="1" dirty="0"/>
          </a:p>
          <a:p>
            <a:pPr eaLnBrk="1" hangingPunct="1">
              <a:buClr>
                <a:schemeClr val="accent5"/>
              </a:buClr>
            </a:pPr>
            <a:r>
              <a:rPr lang="en-US" altLang="en-US" sz="2400" b="1" dirty="0"/>
              <a:t>Key staff changes</a:t>
            </a:r>
          </a:p>
          <a:p>
            <a:pPr eaLnBrk="1" hangingPunct="1">
              <a:buClr>
                <a:schemeClr val="accent5"/>
              </a:buClr>
            </a:pPr>
            <a:endParaRPr lang="en-US" altLang="en-US" sz="1000" b="1" dirty="0"/>
          </a:p>
          <a:p>
            <a:pPr eaLnBrk="1" hangingPunct="1">
              <a:buClr>
                <a:schemeClr val="accent5"/>
              </a:buClr>
            </a:pPr>
            <a:r>
              <a:rPr lang="en-US" altLang="en-US" sz="2400" b="1" dirty="0"/>
              <a:t>Contact information for the POC and Authorized Representative should be kept current</a:t>
            </a:r>
          </a:p>
          <a:p>
            <a:pPr eaLnBrk="1" hangingPunct="1"/>
            <a:endParaRPr lang="en-US" altLang="en-US" sz="2600" dirty="0"/>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rPr>
              <a:t>Tip #7 – Keep the Vision</a:t>
            </a:r>
          </a:p>
        </p:txBody>
      </p:sp>
      <p:sp>
        <p:nvSpPr>
          <p:cNvPr id="40963" name="Content Placeholder 2"/>
          <p:cNvSpPr>
            <a:spLocks noGrp="1"/>
          </p:cNvSpPr>
          <p:nvPr>
            <p:ph idx="1"/>
          </p:nvPr>
        </p:nvSpPr>
        <p:spPr>
          <a:xfrm>
            <a:off x="457200" y="1882775"/>
            <a:ext cx="8229600" cy="4572000"/>
          </a:xfrm>
        </p:spPr>
        <p:txBody>
          <a:bodyPr/>
          <a:lstStyle/>
          <a:p>
            <a:pPr eaLnBrk="1" hangingPunct="1"/>
            <a:endParaRPr lang="en-US" altLang="en-US" dirty="0"/>
          </a:p>
          <a:p>
            <a:pPr eaLnBrk="1" hangingPunct="1"/>
            <a:endParaRPr lang="en-US" altLang="en-US" dirty="0"/>
          </a:p>
          <a:p>
            <a:pPr eaLnBrk="1" hangingPunct="1"/>
            <a:endParaRPr lang="en-US" altLang="en-US" dirty="0"/>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marL="484632" indent="0" eaLnBrk="1" fontAlgn="auto" hangingPunct="1">
              <a:spcAft>
                <a:spcPts val="0"/>
              </a:spcAft>
              <a:defRPr/>
            </a:pPr>
            <a:r>
              <a:rPr lang="en-US" b="1" dirty="0">
                <a:ln w="6350">
                  <a:noFill/>
                </a:ln>
                <a:solidFill>
                  <a:schemeClr val="tx1"/>
                </a:solidFill>
                <a:effectLst/>
              </a:rPr>
              <a:t>Congratulations on Receiving your New Tribal Governments Program Award!</a:t>
            </a:r>
          </a:p>
        </p:txBody>
      </p:sp>
      <p:sp>
        <p:nvSpPr>
          <p:cNvPr id="5" name="Subtitle 4"/>
          <p:cNvSpPr>
            <a:spLocks noGrp="1"/>
          </p:cNvSpPr>
          <p:nvPr>
            <p:ph type="subTitle" idx="1"/>
          </p:nvPr>
        </p:nvSpPr>
        <p:spPr>
          <a:extLst/>
        </p:spPr>
        <p:txBody>
          <a:bodyPr>
            <a:normAutofit/>
          </a:bodyPr>
          <a:lstStyle/>
          <a:p>
            <a:pPr eaLnBrk="1" fontAlgn="auto" hangingPunct="1">
              <a:spcAft>
                <a:spcPts val="0"/>
              </a:spcAft>
              <a:buFont typeface="Wingdings 2"/>
              <a:buNone/>
              <a:defRPr/>
            </a:pPr>
            <a:endParaRPr lang="en-US" b="1" dirty="0"/>
          </a:p>
          <a:p>
            <a:pPr eaLnBrk="1" fontAlgn="auto" hangingPunct="1">
              <a:spcAft>
                <a:spcPts val="0"/>
              </a:spcAft>
              <a:buFont typeface="Wingdings 2"/>
              <a:buNone/>
              <a:defRPr/>
            </a:pPr>
            <a:r>
              <a:rPr lang="en-US" b="1" dirty="0"/>
              <a:t>*Stay in touch with your Grant Program Specialist!</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5"/>
            </a:solidFill>
          </a:ln>
        </p:spPr>
        <p:txBody>
          <a:bodyPr/>
          <a:lstStyle/>
          <a:p>
            <a:pPr marL="484632" indent="0" algn="ctr" eaLnBrk="1" fontAlgn="auto" hangingPunct="1">
              <a:spcAft>
                <a:spcPts val="0"/>
              </a:spcAft>
              <a:defRPr/>
            </a:pPr>
            <a:r>
              <a:rPr lang="en-US" b="1" dirty="0">
                <a:ln w="6350">
                  <a:noFill/>
                </a:ln>
                <a:solidFill>
                  <a:schemeClr val="tx1"/>
                </a:solidFill>
                <a:effectLst/>
              </a:rPr>
              <a:t>OVW Tribal Affairs Division Staff </a:t>
            </a:r>
          </a:p>
        </p:txBody>
      </p:sp>
      <p:sp>
        <p:nvSpPr>
          <p:cNvPr id="3" name="Content Placeholder 2"/>
          <p:cNvSpPr>
            <a:spLocks noGrp="1"/>
          </p:cNvSpPr>
          <p:nvPr>
            <p:ph idx="1"/>
          </p:nvPr>
        </p:nvSpPr>
        <p:spPr>
          <a:xfrm>
            <a:off x="304800" y="1882775"/>
            <a:ext cx="8382000" cy="4572000"/>
          </a:xfrm>
        </p:spPr>
        <p:txBody>
          <a:bodyPr>
            <a:normAutofit/>
          </a:bodyPr>
          <a:lstStyle/>
          <a:p>
            <a:pPr marL="448056" indent="-384048" eaLnBrk="1" fontAlgn="auto" hangingPunct="1">
              <a:spcAft>
                <a:spcPts val="0"/>
              </a:spcAft>
              <a:buClr>
                <a:schemeClr val="accent5"/>
              </a:buClr>
              <a:buFont typeface="Wingdings 2"/>
              <a:buChar char=""/>
              <a:defRPr/>
            </a:pPr>
            <a:r>
              <a:rPr lang="en-US" dirty="0"/>
              <a:t>Sherriann Moore, Deputy Director for Tribal Affairs</a:t>
            </a:r>
          </a:p>
          <a:p>
            <a:pPr marL="64008" indent="0" eaLnBrk="1" fontAlgn="auto" hangingPunct="1">
              <a:spcAft>
                <a:spcPts val="0"/>
              </a:spcAft>
              <a:buFont typeface="Wingdings 2"/>
              <a:buNone/>
              <a:defRPr/>
            </a:pPr>
            <a:endParaRPr lang="en-US" sz="1200" dirty="0"/>
          </a:p>
          <a:p>
            <a:pPr marL="448056" indent="-384048" eaLnBrk="1" fontAlgn="auto" hangingPunct="1">
              <a:spcAft>
                <a:spcPts val="0"/>
              </a:spcAft>
              <a:buClr>
                <a:schemeClr val="accent5"/>
              </a:buClr>
              <a:buFont typeface="Wingdings 2"/>
              <a:buChar char=""/>
              <a:defRPr/>
            </a:pPr>
            <a:r>
              <a:rPr lang="en-US" dirty="0"/>
              <a:t>Darla Sims, Grant Manager Team Lead</a:t>
            </a:r>
          </a:p>
          <a:p>
            <a:pPr marL="64008" indent="0" eaLnBrk="1" fontAlgn="auto" hangingPunct="1">
              <a:spcAft>
                <a:spcPts val="0"/>
              </a:spcAft>
              <a:buFont typeface="Wingdings 2"/>
              <a:buNone/>
              <a:defRPr/>
            </a:pPr>
            <a:endParaRPr lang="en-US" sz="1200" dirty="0"/>
          </a:p>
          <a:p>
            <a:pPr marL="448056" indent="-384048" eaLnBrk="1" fontAlgn="auto" hangingPunct="1">
              <a:spcAft>
                <a:spcPts val="0"/>
              </a:spcAft>
              <a:buClr>
                <a:schemeClr val="accent5"/>
              </a:buClr>
              <a:buFont typeface="Wingdings 2"/>
              <a:buChar char=""/>
              <a:defRPr/>
            </a:pPr>
            <a:r>
              <a:rPr lang="en-US" dirty="0"/>
              <a:t>Rebekah Jones, Grant Program Specialist</a:t>
            </a:r>
          </a:p>
          <a:p>
            <a:pPr marL="448056" indent="-384048" eaLnBrk="1" fontAlgn="auto" hangingPunct="1">
              <a:spcAft>
                <a:spcPts val="0"/>
              </a:spcAft>
              <a:buClr>
                <a:schemeClr val="accent5"/>
              </a:buClr>
              <a:buFont typeface="Wingdings 2"/>
              <a:buChar char=""/>
              <a:defRPr/>
            </a:pPr>
            <a:r>
              <a:rPr lang="en-US" dirty="0"/>
              <a:t>Tia Farmer, Grant Program Specialist </a:t>
            </a:r>
          </a:p>
          <a:p>
            <a:pPr marL="448056" indent="-384048" eaLnBrk="1" fontAlgn="auto" hangingPunct="1">
              <a:spcAft>
                <a:spcPts val="0"/>
              </a:spcAft>
              <a:buClr>
                <a:schemeClr val="accent5"/>
              </a:buClr>
              <a:buFont typeface="Wingdings 2"/>
              <a:buChar char=""/>
              <a:defRPr/>
            </a:pPr>
            <a:r>
              <a:rPr lang="en-US" dirty="0"/>
              <a:t>James A. Smith, Grant Program Specialist</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399032"/>
          </a:xfrm>
          <a:ln>
            <a:noFill/>
          </a:ln>
        </p:spPr>
        <p:txBody>
          <a:bodyPr>
            <a:noAutofit/>
          </a:bodyPr>
          <a:lstStyle/>
          <a:p>
            <a:pPr indent="0" algn="ctr" eaLnBrk="1" fontAlgn="auto" hangingPunct="1">
              <a:spcAft>
                <a:spcPts val="0"/>
              </a:spcAft>
              <a:defRPr/>
            </a:pPr>
            <a:r>
              <a:rPr lang="en-US" sz="3200" b="1" dirty="0">
                <a:ln w="6350">
                  <a:noFill/>
                </a:ln>
                <a:solidFill>
                  <a:schemeClr val="tx1"/>
                </a:solidFill>
                <a:effectLst/>
                <a:latin typeface="Arial Black" panose="020B0A04020102020204" pitchFamily="34" charset="0"/>
              </a:rPr>
              <a:t>FY 2019 Tribal Governments Program</a:t>
            </a:r>
            <a:br>
              <a:rPr lang="en-US" sz="3200" b="1" dirty="0">
                <a:ln w="6350">
                  <a:noFill/>
                </a:ln>
                <a:solidFill>
                  <a:schemeClr val="tx1"/>
                </a:solidFill>
                <a:effectLst/>
                <a:latin typeface="Arial Black" panose="020B0A04020102020204" pitchFamily="34" charset="0"/>
              </a:rPr>
            </a:br>
            <a:r>
              <a:rPr lang="en-US" sz="3200" b="1" dirty="0">
                <a:ln w="6350">
                  <a:noFill/>
                </a:ln>
                <a:solidFill>
                  <a:schemeClr val="tx1"/>
                </a:solidFill>
                <a:effectLst/>
                <a:latin typeface="Arial Black" panose="020B0A04020102020204" pitchFamily="34" charset="0"/>
              </a:rPr>
              <a:t>(PA #5)</a:t>
            </a:r>
          </a:p>
        </p:txBody>
      </p:sp>
      <p:sp>
        <p:nvSpPr>
          <p:cNvPr id="5" name="Content Placeholder 4"/>
          <p:cNvSpPr>
            <a:spLocks noGrp="1"/>
          </p:cNvSpPr>
          <p:nvPr>
            <p:ph sz="half" idx="1"/>
          </p:nvPr>
        </p:nvSpPr>
        <p:spPr>
          <a:xfrm>
            <a:off x="457200" y="1722438"/>
            <a:ext cx="4038600" cy="4525962"/>
          </a:xfrm>
        </p:spPr>
        <p:txBody>
          <a:bodyPr>
            <a:normAutofit fontScale="92500"/>
          </a:bodyPr>
          <a:lstStyle/>
          <a:p>
            <a:pPr marL="448056" indent="-384048" eaLnBrk="1" fontAlgn="auto" hangingPunct="1">
              <a:spcAft>
                <a:spcPts val="0"/>
              </a:spcAft>
              <a:buClr>
                <a:schemeClr val="accent5"/>
              </a:buClr>
              <a:buFont typeface="Wingdings 2"/>
              <a:buChar char=""/>
              <a:defRPr/>
            </a:pPr>
            <a:r>
              <a:rPr lang="en-US" dirty="0"/>
              <a:t>Tribal Governments Program is the source of funding for all awards under PA #5</a:t>
            </a:r>
          </a:p>
          <a:p>
            <a:pPr marL="822960" lvl="1" eaLnBrk="1" fontAlgn="auto" hangingPunct="1">
              <a:spcAft>
                <a:spcPts val="0"/>
              </a:spcAft>
              <a:buClr>
                <a:schemeClr val="accent5"/>
              </a:buClr>
              <a:buFont typeface="Verdana"/>
              <a:buChar char="›"/>
              <a:defRPr/>
            </a:pPr>
            <a:r>
              <a:rPr lang="en-US" dirty="0"/>
              <a:t>Recipients bound by all of the statutory requirements of the Tribal Governments Program</a:t>
            </a:r>
          </a:p>
          <a:p>
            <a:pPr marL="822960" lvl="1" eaLnBrk="1" fontAlgn="auto" hangingPunct="1">
              <a:spcAft>
                <a:spcPts val="0"/>
              </a:spcAft>
              <a:buClr>
                <a:schemeClr val="accent5"/>
              </a:buClr>
              <a:buFont typeface="Verdana"/>
              <a:buChar char="›"/>
              <a:defRPr/>
            </a:pPr>
            <a:r>
              <a:rPr lang="en-US" dirty="0"/>
              <a:t>There are no CTAS-specific requirements</a:t>
            </a:r>
          </a:p>
        </p:txBody>
      </p:sp>
      <p:pic>
        <p:nvPicPr>
          <p:cNvPr id="10" name="Content Placeholder 9"/>
          <p:cNvPicPr>
            <a:picLocks noGrp="1" noChangeAspect="1"/>
          </p:cNvPicPr>
          <p:nvPr>
            <p:ph sz="half" idx="2"/>
          </p:nvPr>
        </p:nvPicPr>
        <p:blipFill>
          <a:blip r:embed="rId4">
            <a:extLst/>
          </a:blip>
          <a:stretch>
            <a:fillRect/>
          </a:stretch>
        </p:blipFill>
        <p:spPr>
          <a:xfrm>
            <a:off x="4572000" y="2438400"/>
            <a:ext cx="4228468" cy="2743200"/>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rPr>
              <a:t>What is CTAS?</a:t>
            </a:r>
          </a:p>
        </p:txBody>
      </p:sp>
      <p:sp>
        <p:nvSpPr>
          <p:cNvPr id="23554" name="Content Placeholder 2"/>
          <p:cNvSpPr>
            <a:spLocks noGrp="1"/>
          </p:cNvSpPr>
          <p:nvPr>
            <p:ph idx="1"/>
          </p:nvPr>
        </p:nvSpPr>
        <p:spPr>
          <a:xfrm>
            <a:off x="457200" y="1882775"/>
            <a:ext cx="8229600" cy="4572000"/>
          </a:xfrm>
        </p:spPr>
        <p:txBody>
          <a:bodyPr/>
          <a:lstStyle/>
          <a:p>
            <a:pPr marL="65087" indent="0" eaLnBrk="1" hangingPunct="1">
              <a:buClr>
                <a:srgbClr val="FF388C"/>
              </a:buClr>
              <a:buNone/>
              <a:defRPr/>
            </a:pPr>
            <a:endParaRPr lang="en-US" altLang="en-US" sz="3600" dirty="0"/>
          </a:p>
          <a:p>
            <a:pPr marL="65087" indent="0" algn="ctr">
              <a:buNone/>
            </a:pPr>
            <a:r>
              <a:rPr lang="en-US" sz="3600" b="1" dirty="0">
                <a:latin typeface="Calibri" panose="020F0502020204030204" pitchFamily="34" charset="0"/>
                <a:ea typeface="MS Mincho" panose="02020609040205080304" pitchFamily="49" charset="-128"/>
                <a:cs typeface="Times New Roman" panose="02020603050405020304" pitchFamily="18" charset="0"/>
              </a:rPr>
              <a:t>CTAS is not a program but is the overarching structure, under which tribes can apply up to </a:t>
            </a:r>
            <a:r>
              <a:rPr lang="en-US" sz="3600" b="1" u="sng" dirty="0">
                <a:latin typeface="Calibri" panose="020F0502020204030204" pitchFamily="34" charset="0"/>
                <a:ea typeface="MS Mincho" panose="02020609040205080304" pitchFamily="49" charset="-128"/>
                <a:cs typeface="Times New Roman" panose="02020603050405020304" pitchFamily="18" charset="0"/>
              </a:rPr>
              <a:t>TEN</a:t>
            </a:r>
            <a:r>
              <a:rPr lang="en-US" sz="3600" b="1" dirty="0">
                <a:latin typeface="Calibri" panose="020F0502020204030204" pitchFamily="34" charset="0"/>
                <a:ea typeface="MS Mincho" panose="02020609040205080304" pitchFamily="49" charset="-128"/>
                <a:cs typeface="Times New Roman" panose="02020603050405020304" pitchFamily="18" charset="0"/>
              </a:rPr>
              <a:t> separate grant programs through one </a:t>
            </a:r>
            <a:r>
              <a:rPr lang="en-US" sz="3600" b="1" u="sng" dirty="0">
                <a:latin typeface="Calibri" panose="020F0502020204030204" pitchFamily="34" charset="0"/>
                <a:ea typeface="MS Mincho" panose="02020609040205080304" pitchFamily="49" charset="-128"/>
                <a:cs typeface="Times New Roman" panose="02020603050405020304" pitchFamily="18" charset="0"/>
              </a:rPr>
              <a:t>single</a:t>
            </a:r>
            <a:r>
              <a:rPr lang="en-US" sz="3600" b="1" dirty="0">
                <a:latin typeface="Calibri" panose="020F0502020204030204" pitchFamily="34" charset="0"/>
                <a:ea typeface="MS Mincho" panose="02020609040205080304" pitchFamily="49" charset="-128"/>
                <a:cs typeface="Times New Roman" panose="02020603050405020304" pitchFamily="18" charset="0"/>
              </a:rPr>
              <a:t> application!</a:t>
            </a:r>
            <a:r>
              <a:rPr lang="en-US" sz="3600" dirty="0">
                <a:latin typeface="Calibri" panose="020F0502020204030204" pitchFamily="34" charset="0"/>
                <a:ea typeface="MS Mincho" panose="02020609040205080304" pitchFamily="49" charset="-128"/>
                <a:cs typeface="Times New Roman" panose="02020603050405020304" pitchFamily="18" charset="0"/>
              </a:rPr>
              <a:t> </a:t>
            </a:r>
            <a:endParaRPr lang="en-US" sz="3600"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latin typeface="Arial Black" panose="020B0A04020102020204" pitchFamily="34" charset="0"/>
              </a:rPr>
              <a:t>The TGP…</a:t>
            </a:r>
          </a:p>
        </p:txBody>
      </p:sp>
      <p:sp>
        <p:nvSpPr>
          <p:cNvPr id="23554" name="Content Placeholder 2"/>
          <p:cNvSpPr>
            <a:spLocks noGrp="1"/>
          </p:cNvSpPr>
          <p:nvPr>
            <p:ph idx="1"/>
          </p:nvPr>
        </p:nvSpPr>
        <p:spPr>
          <a:xfrm>
            <a:off x="457200" y="1882775"/>
            <a:ext cx="8229600" cy="4572000"/>
          </a:xfrm>
        </p:spPr>
        <p:txBody>
          <a:bodyPr/>
          <a:lstStyle/>
          <a:p>
            <a:pPr eaLnBrk="1" hangingPunct="1">
              <a:buClr>
                <a:schemeClr val="accent5"/>
              </a:buClr>
              <a:defRPr/>
            </a:pPr>
            <a:r>
              <a:rPr lang="en-US" altLang="en-US" sz="2800" dirty="0"/>
              <a:t>Since its inception has funded hundreds of projects for tribes and Alaska Native Villages</a:t>
            </a:r>
          </a:p>
          <a:p>
            <a:pPr marL="65087" indent="0" eaLnBrk="1" hangingPunct="1">
              <a:buClr>
                <a:srgbClr val="FF388C"/>
              </a:buClr>
              <a:buFont typeface="Wingdings 2" pitchFamily="18" charset="2"/>
              <a:buNone/>
              <a:defRPr/>
            </a:pPr>
            <a:endParaRPr lang="en-US" altLang="en-US" sz="2800" dirty="0"/>
          </a:p>
          <a:p>
            <a:pPr eaLnBrk="1" hangingPunct="1">
              <a:buClr>
                <a:schemeClr val="accent5"/>
              </a:buClr>
              <a:defRPr/>
            </a:pPr>
            <a:r>
              <a:rPr lang="en-US" altLang="en-US" sz="2800" dirty="0"/>
              <a:t>Is the largest federal grant program providing funding to federally recognized tribes and tribal organizations to address violence against Indian Women within the Tribal Affairs Division</a:t>
            </a:r>
          </a:p>
        </p:txBody>
      </p:sp>
    </p:spTree>
    <p:custDataLst>
      <p:tags r:id="rId1"/>
    </p:custDataLst>
    <p:extLst>
      <p:ext uri="{BB962C8B-B14F-4D97-AF65-F5344CB8AC3E}">
        <p14:creationId xmlns:p14="http://schemas.microsoft.com/office/powerpoint/2010/main" val="407054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latin typeface="Arial Black" panose="020B0A04020102020204" pitchFamily="34" charset="0"/>
              </a:rPr>
              <a:t>The TGP…</a:t>
            </a:r>
          </a:p>
        </p:txBody>
      </p:sp>
      <p:sp>
        <p:nvSpPr>
          <p:cNvPr id="14339" name="Content Placeholder 2"/>
          <p:cNvSpPr>
            <a:spLocks noGrp="1"/>
          </p:cNvSpPr>
          <p:nvPr>
            <p:ph idx="1"/>
          </p:nvPr>
        </p:nvSpPr>
        <p:spPr>
          <a:xfrm>
            <a:off x="457200" y="1882775"/>
            <a:ext cx="8229600" cy="4572000"/>
          </a:xfrm>
        </p:spPr>
        <p:txBody>
          <a:bodyPr/>
          <a:lstStyle/>
          <a:p>
            <a:pPr eaLnBrk="1" hangingPunct="1">
              <a:buClr>
                <a:schemeClr val="accent5"/>
              </a:buClr>
            </a:pPr>
            <a:r>
              <a:rPr lang="en-US" altLang="en-US" sz="2800" b="1" dirty="0"/>
              <a:t>Consolidates tribal funding from five OVW grant programs :</a:t>
            </a:r>
          </a:p>
          <a:p>
            <a:pPr marL="438150" lvl="1" indent="0" eaLnBrk="1" hangingPunct="1">
              <a:buFont typeface="Verdana" pitchFamily="34" charset="0"/>
              <a:buNone/>
            </a:pPr>
            <a:r>
              <a:rPr lang="en-US" altLang="en-US" sz="2400" b="1" dirty="0"/>
              <a:t>1.	Legal Assistance for Victims </a:t>
            </a:r>
          </a:p>
          <a:p>
            <a:pPr marL="438150" lvl="1" indent="0" eaLnBrk="1" hangingPunct="1">
              <a:buFont typeface="Verdana" pitchFamily="34" charset="0"/>
              <a:buNone/>
            </a:pPr>
            <a:r>
              <a:rPr lang="en-US" altLang="en-US" sz="2400" b="1" dirty="0"/>
              <a:t>2.	Improving Criminal Justice Responses (formerly 	the Arrest program)  </a:t>
            </a:r>
          </a:p>
          <a:p>
            <a:pPr marL="438150" lvl="1" indent="0" eaLnBrk="1" hangingPunct="1">
              <a:buFont typeface="Verdana" pitchFamily="34" charset="0"/>
              <a:buNone/>
            </a:pPr>
            <a:r>
              <a:rPr lang="en-US" altLang="en-US" sz="2400" b="1" dirty="0"/>
              <a:t>3.	Rural </a:t>
            </a:r>
          </a:p>
          <a:p>
            <a:pPr marL="438150" lvl="1" indent="0" eaLnBrk="1" hangingPunct="1">
              <a:buFont typeface="Verdana" pitchFamily="34" charset="0"/>
              <a:buNone/>
            </a:pPr>
            <a:r>
              <a:rPr lang="en-US" altLang="en-US" sz="2400" b="1" dirty="0"/>
              <a:t>4.	Transitional Housing </a:t>
            </a:r>
          </a:p>
          <a:p>
            <a:pPr marL="438150" lvl="1" indent="0" eaLnBrk="1" hangingPunct="1">
              <a:buFont typeface="Verdana" pitchFamily="34" charset="0"/>
              <a:buNone/>
            </a:pPr>
            <a:r>
              <a:rPr lang="en-US" altLang="en-US" sz="2400" b="1" dirty="0"/>
              <a:t>5.	Justice for Families </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a:ln w="6350">
                  <a:noFill/>
                </a:ln>
                <a:solidFill>
                  <a:schemeClr val="tx1"/>
                </a:solidFill>
                <a:effectLst/>
                <a:latin typeface="Arial Black" panose="020B0A04020102020204" pitchFamily="34" charset="0"/>
              </a:rPr>
              <a:t>It’s important to note…</a:t>
            </a:r>
          </a:p>
        </p:txBody>
      </p:sp>
      <p:sp>
        <p:nvSpPr>
          <p:cNvPr id="15363" name="Content Placeholder 2"/>
          <p:cNvSpPr>
            <a:spLocks noGrp="1"/>
          </p:cNvSpPr>
          <p:nvPr>
            <p:ph idx="1"/>
          </p:nvPr>
        </p:nvSpPr>
        <p:spPr>
          <a:xfrm>
            <a:off x="457200" y="1882775"/>
            <a:ext cx="8229600" cy="4572000"/>
          </a:xfrm>
        </p:spPr>
        <p:txBody>
          <a:bodyPr/>
          <a:lstStyle/>
          <a:p>
            <a:pPr eaLnBrk="1" hangingPunct="1">
              <a:buClr>
                <a:schemeClr val="accent5"/>
              </a:buClr>
            </a:pPr>
            <a:r>
              <a:rPr lang="en-US" altLang="en-US" dirty="0"/>
              <a:t>TGP </a:t>
            </a:r>
            <a:r>
              <a:rPr lang="en-US" altLang="en-US" u="sng" dirty="0"/>
              <a:t>does not </a:t>
            </a:r>
            <a:r>
              <a:rPr lang="en-US" altLang="en-US" dirty="0"/>
              <a:t>mirror the five programs</a:t>
            </a:r>
          </a:p>
          <a:p>
            <a:pPr eaLnBrk="1" hangingPunct="1">
              <a:buClr>
                <a:schemeClr val="accent5"/>
              </a:buClr>
            </a:pPr>
            <a:r>
              <a:rPr lang="en-US" altLang="en-US" dirty="0"/>
              <a:t>Some of the activities considered allowable under the other grant programs are not allowable in TGP</a:t>
            </a:r>
          </a:p>
          <a:p>
            <a:pPr eaLnBrk="1" hangingPunct="1">
              <a:buClr>
                <a:schemeClr val="accent5"/>
              </a:buClr>
            </a:pPr>
            <a:r>
              <a:rPr lang="en-US" altLang="en-US" dirty="0"/>
              <a:t>TGP awards are not subject to all of the special conditions, restrictions, limitations and polices as the other programs</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3"/>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6426</TotalTime>
  <Words>1775</Words>
  <Application>Microsoft Office PowerPoint</Application>
  <PresentationFormat>On-screen Show (4:3)</PresentationFormat>
  <Paragraphs>250</Paragraphs>
  <Slides>33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MS Mincho</vt:lpstr>
      <vt:lpstr>Arial</vt:lpstr>
      <vt:lpstr>Arial Black</vt:lpstr>
      <vt:lpstr>Calibri</vt:lpstr>
      <vt:lpstr>Century Gothic</vt:lpstr>
      <vt:lpstr>Times New Roman</vt:lpstr>
      <vt:lpstr>Verdana</vt:lpstr>
      <vt:lpstr>Wingdings</vt:lpstr>
      <vt:lpstr>Wingdings 2</vt:lpstr>
      <vt:lpstr>Verve</vt:lpstr>
      <vt:lpstr>Managing Your New Tribal Governments Program Award</vt:lpstr>
      <vt:lpstr>Purpose of the Presentation </vt:lpstr>
      <vt:lpstr>Department of Justice – Office on Violence Against Women</vt:lpstr>
      <vt:lpstr>OVW Tribal Affairs Division Staff </vt:lpstr>
      <vt:lpstr>FY 2019 Tribal Governments Program (PA #5)</vt:lpstr>
      <vt:lpstr>What is CTAS?</vt:lpstr>
      <vt:lpstr>The TGP…</vt:lpstr>
      <vt:lpstr>The TGP…</vt:lpstr>
      <vt:lpstr>It’s important to note…</vt:lpstr>
      <vt:lpstr>TGP… Cont’d</vt:lpstr>
      <vt:lpstr>General OVW Grant Program Requirements</vt:lpstr>
      <vt:lpstr>Tribal Governments Program Specific Requirements</vt:lpstr>
      <vt:lpstr>Special Conditions (SCs)</vt:lpstr>
      <vt:lpstr>Unallowable Activities </vt:lpstr>
      <vt:lpstr>Victim Safety Issues </vt:lpstr>
      <vt:lpstr>Victim Safety Issues Cont’d</vt:lpstr>
      <vt:lpstr>Grant Monitoring </vt:lpstr>
      <vt:lpstr>PRIOR APPROVAL </vt:lpstr>
      <vt:lpstr>Prior Approval Cont’d</vt:lpstr>
      <vt:lpstr>How to Obtain Prior Approval to Attend a Non-OVW Sponsored Training Event</vt:lpstr>
      <vt:lpstr>PowerPoint Presentation</vt:lpstr>
      <vt:lpstr>TIP #1 Submit Reports Prior to the Due Date</vt:lpstr>
      <vt:lpstr>TIP #2 Communication is Key</vt:lpstr>
      <vt:lpstr>Tip#2 Communication Cont’d</vt:lpstr>
      <vt:lpstr>TIP #3 Help is just a phone call or  mouse click away</vt:lpstr>
      <vt:lpstr>Tip #3 Cont’d</vt:lpstr>
      <vt:lpstr>Tip #3 Cont’d</vt:lpstr>
      <vt:lpstr>   TIP #4.      Technical Assistance </vt:lpstr>
      <vt:lpstr>TIP #5  Grant File and Documentation</vt:lpstr>
      <vt:lpstr>   TIP #6     Project Changes</vt:lpstr>
      <vt:lpstr>Tip # 6 Project Changes Cont’d</vt:lpstr>
      <vt:lpstr>Tip #7 – Keep the Vision</vt:lpstr>
      <vt:lpstr>Congratulations on Receiving your New Tribal Governments Program Award!</vt:lpstr>
    </vt:vector>
  </TitlesOfParts>
  <Company>USDOJ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Grants to Indian Tribal Governments Program</dc:title>
  <dc:creator>KWoodard</dc:creator>
  <cp:lastModifiedBy>Wilson, Kristina M.</cp:lastModifiedBy>
  <cp:revision>201</cp:revision>
  <cp:lastPrinted>2016-01-12T19:29:21Z</cp:lastPrinted>
  <dcterms:created xsi:type="dcterms:W3CDTF">2013-03-13T15:40:38Z</dcterms:created>
  <dcterms:modified xsi:type="dcterms:W3CDTF">2019-12-11T16:25:21Z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9639A63C-F790-4714-B61A-4AFC5E21FD42</vt:lpwstr>
  </property>
  <property fmtid="{D5CDD505-2E9C-101B-9397-08002B2CF9AE}" pid="3" name="ArticulatePath">
    <vt:lpwstr>TAD NGO CTAS 2019 TGP PA 5 (Mahloch, Kristina M.)</vt:lpwstr>
  </property>
</Properties>
</file>